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o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or">
                <a:solidFill>
                  <a:schemeClr val="tx1">
                    <a:lumMod val="50000"/>
                    <a:lumOff val="50000"/>
                  </a:schemeClr>
                </a:solidFill>
              </a:rPr>
              <a:t>45 45 God ଶ୍ବରଙ୍କ ବାକ୍ୟ |</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or" sz="4400"/>
              <a:t>ଦୂତଙ୍କଠାରୁ ସୁସମାଚାର |</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r" sz="4000">
                <a:solidFill>
                  <a:srgbClr val="FF0000"/>
                </a:solidFill>
              </a:rPr>
              <a:t>ଆଜିର କୁଇଜ୍ |</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or" sz="3600">
                <a:solidFill>
                  <a:schemeClr val="tx1">
                    <a:lumMod val="65000"/>
                    <a:lumOff val="35000"/>
                  </a:schemeClr>
                </a:solidFill>
              </a:rPr>
              <a:t>ମରିୟମଙ୍କୁ କିଏ ଏହି ଖବର ଦେଲା?</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or" sz="2800">
                <a:solidFill>
                  <a:schemeClr val="tx1">
                    <a:lumMod val="65000"/>
                    <a:lumOff val="35000"/>
                  </a:schemeClr>
                </a:solidFill>
              </a:rPr>
              <a:t>An </a:t>
            </a:r>
            <a:r xmlns:a="http://schemas.openxmlformats.org/drawingml/2006/main">
              <a:rPr altLang="ko-KR" dirty="0" lang="or" sz="2800">
                <a:solidFill>
                  <a:schemeClr val="tx1">
                    <a:lumMod val="65000"/>
                    <a:lumOff val="35000"/>
                  </a:schemeClr>
                </a:solidFill>
              </a:rPr>
              <a:t>ଶୟତାନ |</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or" sz="2800">
                <a:solidFill>
                  <a:schemeClr val="tx1">
                    <a:lumMod val="65000"/>
                    <a:lumOff val="35000"/>
                  </a:schemeClr>
                </a:solidFill>
              </a:rPr>
              <a:t>② </a:t>
            </a:r>
            <a:r xmlns:a="http://schemas.openxmlformats.org/drawingml/2006/main">
              <a:rPr altLang="ko-KR" dirty="0" lang="or" sz="2800">
                <a:solidFill>
                  <a:schemeClr val="tx1">
                    <a:lumMod val="65000"/>
                    <a:lumOff val="35000"/>
                  </a:schemeClr>
                </a:solidFill>
              </a:rPr>
              <a:t>ମରିୟମଙ୍କ ବନ୍ଧୁ |</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or" sz="2800">
                <a:solidFill>
                  <a:schemeClr val="tx1">
                    <a:lumMod val="65000"/>
                    <a:lumOff val="35000"/>
                  </a:schemeClr>
                </a:solidFill>
              </a:rPr>
              <a:t>③ </a:t>
            </a:r>
            <a:r xmlns:a="http://schemas.openxmlformats.org/drawingml/2006/main">
              <a:rPr altLang="ko-KR" dirty="0" lang="or" sz="2800">
                <a:solidFill>
                  <a:schemeClr val="tx1">
                    <a:lumMod val="65000"/>
                    <a:lumOff val="35000"/>
                  </a:schemeClr>
                </a:solidFill>
              </a:rPr>
              <a:t>ଦୂତ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or" sz="2800">
                <a:solidFill>
                  <a:schemeClr val="tx1">
                    <a:lumMod val="65000"/>
                    <a:lumOff val="35000"/>
                  </a:schemeClr>
                </a:solidFill>
              </a:rPr>
              <a:t>④ </a:t>
            </a:r>
            <a:r xmlns:a="http://schemas.openxmlformats.org/drawingml/2006/main">
              <a:rPr altLang="ko-KR" dirty="0" lang="or" sz="2800">
                <a:solidFill>
                  <a:schemeClr val="tx1">
                    <a:lumMod val="65000"/>
                    <a:lumOff val="35000"/>
                  </a:schemeClr>
                </a:solidFill>
              </a:rPr>
              <a:t>ଯୀଶୁ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or" sz="2800">
                <a:solidFill>
                  <a:srgbClr val="FF0000"/>
                </a:solidFill>
              </a:rPr>
              <a:t>③ </a:t>
            </a:r>
            <a:r xmlns:a="http://schemas.openxmlformats.org/drawingml/2006/main">
              <a:rPr altLang="ko-KR" dirty="0" lang="or" sz="2800">
                <a:solidFill>
                  <a:srgbClr val="FF0000"/>
                </a:solidFill>
              </a:rPr>
              <a:t>ଦୂତ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54 ପରମେଶ୍ୱରଙ୍କ ବାକ୍ୟ</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କୂଅରେ ଶମିରୋଣୀୟ ମହିଳା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ମୁଁ ତାଙ୍କୁ ଦେଉଥିବା ପାଣି ପିଇବା ଦ୍ୱାରା ତୃଷାର୍ତ୍ତ ହେବ ନାହିଁ। ପ୍ରକୃତରେ, ମୁଁ ତାଙ୍କୁ ଦେଉଥିବା ଜଳ ଅନନ୍ତ ଜୀବନ ପର୍ଯ୍ୟନ୍ତ ଜଳର spring ରଣା ହେବ।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ଶମିରୋଣ ଦେଶ ଦେଇ ଯିବାବେଳେ ସେ କୂଅ ନିକଟରେ ଜଣେ ମହିଳାଙ୍କୁ ଭେଟି କହିଲେ। ଦୟାକରି ମୋତେ କିଛି ପାଣି ଦିଅ।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or" altLang="ko-KR" sz="2600">
                <a:solidFill>
                  <a:schemeClr val="tx1">
                    <a:lumMod val="65000"/>
                    <a:lumOff val="35000"/>
                  </a:schemeClr>
                </a:solidFill>
              </a:rPr>
              <a:t>ମହିଳା ଜଣକ ଆଶ୍ଚର୍ଯ୍ୟଜନକ ଥିଲେ। କାରଣ ଯିହୂଦୀମାନେ ଶମିରୋଣୀୟମାନଙ୍କ ସହିତ କଥାବାର୍ତ୍ତା କରୁନାହାଁନ୍ତି। ଯଦି ଆପଣ ଜାଣିଥିବେ ମୁଁ କିଏ, ଆପଣ ମୋତେ ପାଣି ମାଗିଥାନ୍ତେ। ” ଯୀଶୁ କହିଲେ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or" altLang="ko-KR" sz="2600">
                <a:solidFill>
                  <a:schemeClr val="tx1">
                    <a:lumMod val="65000"/>
                    <a:lumOff val="35000"/>
                  </a:schemeClr>
                </a:solidFill>
              </a:rPr>
              <a:t>କାରଣ ମୁଁ ଦେଉଥିବା ଜଳ ହେଉଛି ଜୀବନର ଜଳ ଯାହା ଆଉ ତୃଷାର୍ତ୍ତ ନୁହେଁ। ” ସ୍ତ୍ରୀ ଯୀଶୁଙ୍କ ବିଷୟରେ ଆଗ୍ରହ ପ୍ରକାଶ କଲେ। "ତୁମେ କିଏ, ତୁମେ ମୋତେ ସେହି ପାଣି ଦେଇ ପାରିବ କି?"</a:t>
            </a:r>
            <a:r xmlns:a="http://schemas.openxmlformats.org/drawingml/2006/main">
              <a:rPr lang="or"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ଉତ୍ତର ଦେଲେ, “ମୁଁ ଖ୍ରୀଷ୍ଟ ଓ ପରମେଶ୍ୱରଙ୍କ ପୁତ୍ର। ସେ ଏଥିରେ ଆଶ୍ଚର୍ଯ୍ୟ ହୋଇଗଲେ।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or" altLang="ko-KR" sz="2600">
                <a:solidFill>
                  <a:schemeClr val="tx1">
                    <a:lumMod val="65000"/>
                    <a:lumOff val="35000"/>
                  </a:schemeClr>
                </a:solidFill>
              </a:rPr>
              <a:t>ସେ ପାଣି ପାତ୍ର ଛାଡି ନଗରକୁ ଯାଇ ଲୋକମାନଙ୍କୁ ଯୀଶୁଙ୍କ ବିଷୟରେ କହିଲା। ଅନେକ ଲୋକ ଯୀଶୁଙ୍କୁ ଭେଟିବାକୁ ଆସି ତାଙ୍କ ତ୍ରାଣକର୍ତ୍ତା ଭାବରେ ତାହାଙ୍କୁ ବିଶ୍ୱାସ କଲେ |</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ଶମିରୋଣୀୟ ମହିଳା ଯୀଶୁଙ୍କୁ ଭେଟିବା ମାତ୍ରେ ସେ ପାଣି ପାତ୍ର ଛାଡି ଗ୍ରାମକୁ ଯାଇ ଉଦ୍ଧାର ହେବାର ସୁସମାଚାର ଗ୍ରାମବାସୀଙ୍କୁ ଜଣାଇଲେ।</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ପରିଶେଷରେ, ସେ ପ୍ରଚାର କରୁଥିବା ସୁସମାଚାର ଶୁଣିବା ଏବଂ ବିଶ୍ belie ାସ କରି ଅନେକ ଲୋକ ଉଦ୍ଧାର ପାଇଲେ |</a:t>
            </a:r>
            <a:r xmlns:a="http://schemas.openxmlformats.org/drawingml/2006/main">
              <a:rPr altLang="en-US" lang="o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or" sz="3200">
                <a:solidFill>
                  <a:schemeClr val="tx1">
                    <a:lumMod val="65000"/>
                    <a:lumOff val="35000"/>
                  </a:schemeClr>
                </a:solidFill>
              </a:rPr>
              <a:t>ଆପଣ ଯୀଶୁଙ୍କୁ ଭେଟିଛନ୍ତି କି? ଆପଣ ଅନ୍ୟମାନଙ୍କୁ ଯୀଶୁଙ୍କ ବିଷୟରେ କହୁଛନ୍ତି କି? ଶମିରୋଣୀୟ ମହିଳାଙ୍କ ପରି ଯୀଶୁଙ୍କୁ ଅନ୍ୟମାନଙ୍କ ସହିତ ପରିଚିତ କରାଇବା ବିଷୟରେ କିପରି?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ଆମକୁ ଆମ ଜୀବନର ତୃଷାର୍ତ୍ତ ନହେବା ପାଇଁ ଜୀବନର ଜଳ ଦିଅନ୍ତି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ଜଣେ ଶମିରୋଣୀୟ ମହିଳାଙ୍କୁ କେଉଁଠାରେ ଭେଟିଲେ?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ରାଜପ୍ରାସାଦରେ </a:t>
            </a:r>
            <a:r xmlns:a="http://schemas.openxmlformats.org/drawingml/2006/main">
              <a:rPr altLang="ko-KR" lang="o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Town </a:t>
            </a:r>
            <a:r xmlns:a="http://schemas.openxmlformats.org/drawingml/2006/main">
              <a:rPr altLang="ko-KR" lang="or" sz="2800">
                <a:solidFill>
                  <a:schemeClr val="tx1">
                    <a:lumMod val="65000"/>
                    <a:lumOff val="35000"/>
                  </a:schemeClr>
                </a:solidFill>
              </a:rPr>
              <a:t>ସହରରେ</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ଗଳି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ବଜାରରେ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କୂଅରେ </a:t>
            </a:r>
            <a:r xmlns:a="http://schemas.openxmlformats.org/drawingml/2006/main">
              <a:rPr altLang="ko-KR" lang="o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କୂଅରେ </a:t>
            </a:r>
            <a:r xmlns:a="http://schemas.openxmlformats.org/drawingml/2006/main">
              <a:rPr altLang="ko-KR" lang="or"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r" sz="4000">
                <a:solidFill>
                  <a:srgbClr val="FF0000"/>
                </a:solidFill>
              </a:rPr>
              <a:t>ଆଜିର ଶବ୍ଦ |</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or" sz="3600">
                <a:solidFill>
                  <a:schemeClr val="tx1">
                    <a:lumMod val="65000"/>
                    <a:lumOff val="35000"/>
                  </a:schemeClr>
                </a:solidFill>
              </a:rPr>
              <a:t>ତୁମେ ଗର୍ଭବତୀ ହେବ ଏବଂ ଏକ ପୁତ୍ର ଜନ୍ମ କରିବ, ଏବଂ ତୁମେ ତାଙ୍କୁ ଯୀଶୁ ନାମ ଦେବ |</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or" sz="2800">
                <a:solidFill>
                  <a:schemeClr val="tx1">
                    <a:lumMod val="65000"/>
                    <a:lumOff val="35000"/>
                  </a:schemeClr>
                </a:solidFill>
              </a:rPr>
              <a:t>ଲୁକ</a:t>
            </a:r>
            <a:r xmlns:a="http://schemas.openxmlformats.org/drawingml/2006/main">
              <a:rPr altLang="en-US" dirty="0" lang="or" sz="2800">
                <a:solidFill>
                  <a:schemeClr val="tx1">
                    <a:lumMod val="65000"/>
                    <a:lumOff val="35000"/>
                  </a:schemeClr>
                </a:solidFill>
              </a:rPr>
              <a:t> </a:t>
            </a:r>
            <a:r xmlns:a="http://schemas.openxmlformats.org/drawingml/2006/main">
              <a:rPr altLang="ko-KR" dirty="0" lang="o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ମୁଁ ତାଙ୍କୁ ଦେଉଥିବା ପାଣି ପିଇବା ଦ୍ୱାରା ତୃଷାର୍ତ୍ତ ହେବ ନାହିଁ। ପ୍ରକୃତରେ, ମୁଁ ତାଙ୍କୁ ଦେଉଥିବା ଜଳ ଅନନ୍ତ ଜୀବନ ପର୍ଯ୍ୟନ୍ତ ଜଳର spring ରଣା ହେବ।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55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ତୁମର ଜାଲକୁ ଗଭୀର ପାଣିରେ ଫୋପାଡି ଦିଅ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ଏହା ପରେ ଯୀଶୁ ଶିମୋନଙ୍କୁ କହିଲେ, ଭୟ କର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ପିତରଙ୍କ ଡଙ୍ଗାରେ ଯାଇ ବାକ୍ୟ ବିତରଣ କରି ପିତରଙ୍କୁ କହିଲେ। ବର୍ତ୍ତମାନ ଗଭୀର ଜଳକୁ ଯାଅ ଏବଂ ମାଛ ଧରିବା ପାଇଁ ଜାଲ ଫିଙ୍ଗିଦିଅ।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“ଗୁରୁ, ଆମେ ରାତିସାରା କଠିନ ପରିଶ୍ରମ କରିଛୁ ଏବଂ କିଛି ଧରିଲୁ ନାହିଁ। କିନ୍ତୁ ତୁମେ ଏପରି କହୁଥିବାରୁ ମୁଁ ଜାଲ ଛାଡିଦେବି।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ସେମାନେ ଏହା କରିସାରିବା ପରେ ସେମାନେ ଏତେ ସଂଖ୍ୟକ ମାଛ ଧରିଲେ ଯେ ସେମାନଙ୍କର ଜାଲ ଭାଙ୍ଗିବାକୁ ଲାଗିଲା। ଏଥିରେ ପିତର ଆଶ୍ଚର୍ଯ୍ୟ ହୋଇଗଲେ।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or" sz="3000">
                <a:solidFill>
                  <a:schemeClr val="tx1">
                    <a:lumMod val="65000"/>
                    <a:lumOff val="35000"/>
                  </a:schemeClr>
                </a:solidFill>
              </a:rPr>
              <a:t>ସେହି ସମୟରେ, ପିତର ଅନୁତାପ କଲେ ଯେ ଯୀଶୁ God ଶ୍ବରଙ୍କ ପୁତ୍ର ଅଟନ୍ତି | ମୁଁ ଜଣେ ପାପୀ।</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or" sz="3000">
                <a:solidFill>
                  <a:schemeClr val="tx1">
                    <a:lumMod val="65000"/>
                    <a:lumOff val="35000"/>
                  </a:schemeClr>
                </a:solidFill>
              </a:rPr>
              <a:t>ଯୀଶୁ କହିଲେ। "ଭୟ କର ନାହିଁ, ବର୍ତ୍ତମାନଠାରୁ ତୁମେ ଜଣେ ମତ୍ସ୍ୟଜୀବୀ ହେବ ଯିଏ ଲୋକଙ୍କୁ ନେଇଥାଏ।" ପିତର ସବୁକିଛି ଛାଡି ଯୀଶୁଙ୍କ ଶିଷ୍ୟ ହେଲେ।</a:t>
            </a:r>
            <a:r xmlns:a="http://schemas.openxmlformats.org/drawingml/2006/main">
              <a:rPr altLang="en-US" lang="or"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ଶିକ୍ଷା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ଯୀଶୁଙ୍କୁ ଭେଟିଥିବା ପିତର,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ଅନୁତାପ କରି ସେଠାରେ ମାନିଲେ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ଅନୁତାପ ଏବଂ ଆଜ୍ଞା ଅଛି 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ତୁମ ଜୀବନରେ ଯୀଶୁଙ୍କୁ?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ପିତର ସବୁକିଛି ପରିତ୍ୟାଗ କରି ଯୀଶୁଙ୍କୁ ଅନୁସରଣ କଲେ। ପିତରଙ୍କ ପରି ତୁମେ ମଧ୍ୟ ଜଣେ ଶିଷ୍ୟ ହେବା ଉଚିତ ଯିଏ ପ୍ରକୃତ ଅନୁତାପ ଏବଂ ଆଜ୍ଞା ଜାଣେ |</a:t>
            </a:r>
            <a:r xmlns:a="http://schemas.openxmlformats.org/drawingml/2006/main">
              <a:rPr altLang="en-US" lang="o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ଜଣେ ଯିଏ ଚମତ୍କାର କରନ୍ତି ଯାହା ଲୋକଙ୍କ ଅଭିଜ୍ଞତା ଏବଂ ଦକ୍ଷତାକୁ ଅତିକ୍ରମ କରେ |</a:t>
            </a:r>
            <a:r xmlns:a="http://schemas.openxmlformats.org/drawingml/2006/main">
              <a:rPr altLang="en-US" lang="o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46 46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ଶିଶୁ ଯୀଶୁ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ପିତରଙ୍କ କାମ କ’ଣ ଥିଲା?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କାର୍ପେରର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ଶେପାର୍ଡ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ମତ୍ସ୍ୟଜୀବୀ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କୃଷକ </a:t>
            </a:r>
            <a:r xmlns:a="http://schemas.openxmlformats.org/drawingml/2006/main">
              <a:rPr altLang="ko-KR" lang="o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ମତ୍ସ୍ୟଜୀବୀ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ଏହା ପରେ ଯୀଶୁ ଶିମୋନଙ୍କୁ କହିଲେ, ଭୟ କର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56 56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ଯିଏ ଶିଷ୍ୟମାନଙ୍କୁ ଡାକିଲେ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ଫିଲି‌ପ୍‌ପ ନାଥନେଲଙ୍କୁ ପାଇଲେ ଏବଂ ତାଙ୍କୁ କହିଲେ, “ଆମ୍ଭେମାନେ ମୋଶାଙ୍କ ବିଷୟରେ ବ୍ୟବସ୍ଥାରେ ଲେଖିଥିବା ବିଷୟରେ ପାଇଲୁ, ଏବଂ ଭବିଷ୍ୟ‌ଦ୍‌ବକ୍ତାମାନେ ମଧ୍ୟ ଲେଖିଥିଲେ - ଯୋଷେଫଙ୍କ ପୁତ୍ର ନାଜରିତର ଯୀଶୁ।”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ପିତର, ଆଣ୍ଡ୍ରିୟୁ ଏବଂ ସେମାନଙ୍କର ପଡ଼ୋଶୀ ଫିଲିପଙ୍କୁ ଶିଷ୍ୟ ହେବାକୁ ଡାକିଲେ। "ମୋତେ ଅନୁକରଣ କର!"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ଫିଲିପ୍ ଯୀଶୁଙ୍କୁ ତାଙ୍କ ବନ୍ଧୁ ନାଥାନେଲଙ୍କ ସହିତ ପରିଚିତ କରାଇଲେ | "ଭବିଷ୍ୟ‌ଦ୍‌ବକ୍ତାମାନେ ପୁରାତନ ନିୟମରେ ଲେଖିଥିବା ଖ୍ରୀଷ୍ଟ ଉପସ୍ଥିତ ହେଲେ।"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"ନାଜରିତ! ଖ୍ରୀଷ୍ଟ ସେଠାରୁ ଆସି ପାରିବେ କି?" ନାଥାନେଲ ପଚାରିଲେ। ଫିଲିପ କହିଲା, "ଦେଖ, ଦେଖ।"</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ନାଥନେଲଙ୍କୁ କହିଲେ। "ତୁମେ ଜଣେ ପ୍ରକୃତ ଇସ୍ରାଏଲ୍, ଫିଲିପ୍ ତୁମକୁ ଡାକିବା ପୂର୍ବରୁ ମୁଁ ଡିମ୍ବିରି ଗଛ ତଳେ ଥିଲି।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ନାଥନେଲ ଏଥିରେ ଆଶ୍ଚର୍ଯ୍ୟ ହୋଇ ଯୀଶୁଙ୍କୁ ଗ glory ରବ ଦେଲେ, “ରେବୀ, ତୁମେ God ଶ୍ବରଙ୍କ ପୁତ୍ର ଏବଂ ଇସ୍ରାଏଲର ରାଜା।”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ନାଥାନେଲ ଏହା ଜାଣିବା ମାତ୍ରେ |</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ଯୀଶୁ ହେଉଛନ୍ତି ଖ୍ରୀଷ୍ଟ, ସେ ଯୀଶୁଙ୍କୁ ଗ glory ରବ ଦେଇଛନ୍ତି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 ଯୀଶୁଙ୍କ ଶିଷ୍ୟ ହେଲେ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ଆମକୁ ତ୍ରାଣକର୍ତ୍ତା ଯୀଶୁଙ୍କୁ ଗ glory ରବ ଦେବାକୁ ପଡିବ, ଏବଂ ଯୀଶୁଙ୍କ ଶିଷ୍ୟ ଜୀବନ ବଞ୍ଚିବା ଏବଂ ତାଙ୍କ କଥା ମାନିବା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ଆଜି ଦାଉଦ ସହରରେ ଜଣେ ତ୍ରାଣକର୍ତ୍ତା ଜନ୍ମ ହୋଇଛନ୍ତି; ସେ ହେଉଛନ୍ତି ପ୍ରଭୁ ଖ୍ରୀଷ୍ଟ।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ଲାଇକ୍ କରନ୍ତୁ |</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ଶିଷ୍ୟ ଭାବରେ ଲୋକମାନଙ୍କୁ ତାଙ୍କ ଭଳି ହେବାକୁ ଡାକନ୍ତି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କିଏ ନାଥାନେଲଙ୍କ ସହିତ ଯୀଶୁଙ୍କୁ ପରିଚିତ କରାଇଲେ?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ପିତର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ଫିଲିପ୍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ଆଣ୍ଡ୍ର୍ୟୁ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ପାଉଲ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② </a:t>
            </a:r>
            <a:r xmlns:a="http://schemas.openxmlformats.org/drawingml/2006/main">
              <a:rPr altLang="ko-KR" lang="or" sz="2800">
                <a:solidFill>
                  <a:srgbClr val="ff0000"/>
                </a:solidFill>
              </a:rPr>
              <a:t>ଫିଲିପ୍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ଫିଲି‌ପ୍‌ପ ନାଥନେଲଙ୍କୁ ପାଇଲେ ଏବଂ ତାଙ୍କୁ କହିଲେ, “ଆମ୍ଭେମାନେ ମୋଶାଙ୍କ ବିଷୟରେ ବ୍ୟବସ୍ଥାରେ ଲେଖିଥିବା ବିଷୟରେ ପାଇଲୁ, ଏବଂ ଭବିଷ୍ୟ‌ଦ୍‌ବକ୍ତାମାନେ ମଧ୍ୟ ଲେଖିଥିଲେ - ଯୋଷେଫଙ୍କ ପୁତ୍ର ନାଜରିତର ଯୀଶୁ।”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57 57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ଛାତ ଦେଇ ଓହ୍ଲାଇଥିବା ବ୍ୟକ୍ତି |</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ଉଠିଗଲା, ନିଜ ଖଟ ନେଇ ସମସ୍ତଙ୍କୁ ପୂର୍ଣ୍ଣ ଦୃଷ୍ଟିରେ ବାହାରକୁ ଗଲା | ଏହା ସମସ୍ତଙ୍କୁ ଆଶ୍ଚର୍ଯ୍ୟ କଲା ଏବଂ ସେମାନେ God ଶ୍ବରଙ୍କୁ ପ୍ରଶଂସା କରି କହିଲେ, "ଆମ୍ଭେମାନେ ଏପରି କିଛି କେବେ ଦେଖି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ଯେତେବେଳେ ଲୋକମାନେ ଯୀଶୁଙ୍କ ଆରୋଗ୍ୟ ବିଷୟରେ ଶୁଣିଲେ, ଲୋକମାନେ ସେମାନଙ୍କର ପକ୍ଷାଘାତ ସାଙ୍ଗକୁ ଆଣିଲେ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ସେଠାରେ ବହୁତ ଲୋକ ଥିଲେ ଯେଉଁଠାରେ ଯୀଶୁ ଥିଲେ | ତେଣୁ ସେମାନେ ସେମାନଙ୍କର ପକ୍ଷାଘାତ ସାଙ୍ଗକୁ ଛାତ ଦେଇ ଯୀଶୁଙ୍କ ନିକଟକୁ ନେଇ ପାରିଲେ ନାହିଁ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ପରିଶେଷରେ, ଯେଉଁମାନେ ପକ୍ଷାଘାତ ବନ୍ଧୁ ଆଣିଥିଲେ ସେମାନେ ଛାତ ଭାଙ୍ଗି ପକ୍ଷାଘାତ ସାଙ୍ଗକୁ ଯୀଶୁଙ୍କ ନିକଟକୁ ପଠାଇଲେ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ସେମାନଙ୍କ ବିଶ୍ୱାସ ଦେଖି କହିଲେ। "ତୁମର ପାପ କ୍ଷମା କରାଗଲା। ଉଠି ଘରକୁ ଯାଅ।"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ଆଶ୍ଚର୍ଯ୍ୟର କଥା, ଏହି ସମୟରେ ପକ୍ଷାଘାତ ରୋଗ ଭଲ ହୋଇଯାଇଥିଲା। ତା’ପରେ ସେ ଉଠି ଚାଲିଲେ ଏବଂ God ଶ୍ବରଙ୍କୁ ଗ ified ରବ ଦେଲେ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or" altLang="ko-KR" sz="2400">
                <a:solidFill>
                  <a:schemeClr val="tx1">
                    <a:lumMod val="65000"/>
                    <a:lumOff val="35000"/>
                  </a:schemeClr>
                </a:solidFill>
              </a:rPr>
              <a:t>ଯେତେବେଳେ ମରିୟମଙ୍କର ଏକ ସନ୍ତାନ ହେବାର ସମୟ ଆସିଲା, ସେତେବେଳେ ତାଙ୍କୁ ବ Beth ଥଲେହମକୁ ଯିବାକୁ ପଡିଲା | କିନ୍ତୁ କ room ଣସି ଜାଗା ନ ଥିବାରୁ ସେ ଏକ ଖାଲରେ ଏକ ଶିଶୁ ଥିଲେ ..</a:t>
            </a:r>
            <a:r xmlns:a="http://schemas.openxmlformats.org/drawingml/2006/main">
              <a:rPr lang="or"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ପକ୍ଷାଘାତର ସାଙ୍ଗମାନଙ୍କ ଅସୁବିଧା ଏବଂ ଅକ୍ଷମତା ଥିଲା, କିନ୍ତୁ ସେମାନେ ଯୀଶୁଙ୍କ ନିକଟକୁ ଯିବାକୁ ଛାଡି ପାରିଲେ ନାହିଁ | କାରଣ ସେମାନେ ଯୀଶୁଙ୍କଠାରେ ବିଶ୍ୱାସ କରୁଥିଲେ।</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ଆମର ଯୀଶୁଙ୍କ ଉପରେ ବିଶ୍ୱାସ ଅଛି 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ଯେତେବେଳେ ଆମେ ବିଶ୍ୱାସ ସହିତ ଯୀଶୁଙ୍କ ନିକଟକୁ ଆସିବା, ଆମକୁ ଅବରୋଧ କରୁଥିବା ଅସୁବିଧା ଏବଂ ପ୍ରତିବନ୍ଧକ ସତ୍ତ୍ we େ ଆମେ ହାର ମାନିବା ଉଚିତ୍ ନୁହେଁ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ଏହା କରିବା ଦ୍, ାରା, ଆମେ ପକ୍ଷାଘାତ ରୋଗୀ ପରି God ଶ୍ବରଙ୍କ ଗ glory ରବ ଆଣିବାରେ ସମର୍ଥ ହେବା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ଯେଉଁମାନେ ତାଙ୍କ ନିକଟକୁ ଆସନ୍ତି, ଯୀଶୁ ସେମାନଙ୍କୁ ପ୍ରତ୍ୟାଖ୍ୟାନ କରନ୍ତି ନାହିଁ | ଏବଂ ଯେଉଁମାନେ ତାଙ୍କ ନିକଟକୁ ଆସନ୍ତି ସେମାନଙ୍କୁ ଆବଶ୍ୟକ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ପକ୍ଷାଘାତ ରୋଗ ଯୀଶୁଙ୍କ ନିକଟକୁ କ’ଣ ଆସିଲା?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ୱିଣ୍ଡୋ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ଗେଟ୍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କାନ୍ଥ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ଛାତ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ଛାତ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ଉଠିଗଲା, ନିଜ ଖଟ ନେଇ ସମସ୍ତଙ୍କୁ ପୂର୍ଣ୍ଣ ଦୃଷ୍ଟିରେ ବାହାରକୁ ଗଲା | ଏହା ସମସ୍ତଙ୍କୁ ଆଶ୍ଚର୍ଯ୍ୟ କଲା ଏବଂ ସେମାନେ God ଶ୍ବରଙ୍କୁ ପ୍ରଶଂସା କରି କହିଲେ, "ଆମ୍ଭେମାନେ ଏପରି କିଛି କେବେ ଦେଖି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58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ମାଥ୍ୟୁଙ୍କୁ ଡାକିଲେ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ସେଠାରୁ ଯିବାବେଳେ ଦେଖିଲେ ଯେ ମାଥ୍ୟୁ ନାମକ ଜଣେ ବ୍ୟକ୍ତି କରଦାତାଙ୍କ ବୁଥରେ ବସିଛନ୍ତି। ସେ ତାଙ୍କୁ କହିଲେ, “ମୋତେ ଅନୁସରଣ କର,” ମାଥିଉ ଉଠି ତାଙ୍କୁ ଅନୁସରଣ କଲେ।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9: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ମାଥ୍ୟୁ ନାମକ ଜଣେ କରଦାତା ଥିଲେ | ସେ ଇସ୍ରାଏଲୀୟମାନଙ୍କ ପାଇଁ ରୋମଙ୍କ ତରଫରୁ ଜଣେ କରଦାତା ଥିଲେ।</a:t>
            </a:r>
            <a:r xmlns:a="http://schemas.openxmlformats.org/drawingml/2006/main">
              <a:rPr lang="o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ମାଥ୍ୟୁ ଜଣେ କରଦାତା ଥିଲେ, ତେଣୁ ତାଙ୍କର ବହୁତ ଟଙ୍କା ଥିଲା | କିନ୍ତୁ ଯିହୁଦୀମାନେ ବିଜେତା ରୋମ ପାଇଁ କାର୍ଯ୍ୟ କରୁଥିବା କରଦାତାମାନଙ୍କୁ ଘୃଣା କଲେ |</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ଟିକସ ବୁଥରେ ବସିଥିବା ମାଥ୍ୟୁଙ୍କୁ ଅନାଇ ତାଙ୍କୁ କହିଲେ। "ମୋତେ ଅନୁକରଣ କର"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ମାଥିଉ ସଙ୍ଗେ ସଙ୍ଗେ ସବୁକିଛି ପରିତ୍ୟାଗ କରି ଯୀଶୁଙ୍କୁ ଅନୁସରଣ କଲେ। କାରଣ ସେ ଯୀଶୁଙ୍କୁ ଡାକିଥିବାରୁ ତାଙ୍କୁ ଧନ୍ୟବାଦ ଦେଇଥିଲେ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ସମୟରେ, ବ Beth ଥଲେହମରେ ମେଣ୍ of ାମାନଙ୍କର ଯତ୍ନ ନେଉଥିବା ମେଷପାଳକମାନଙ୍କ ନିକଟକୁ ସ୍ୱର୍ଗରୁ ଏକ ସ୍ୱର ଆସିଲା।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ସୁସ୍ଥ, କିନ୍ତୁ ରୋଗୀମାନଙ୍କ ପାଇଁ ଡାକ୍ତର ଆବଶ୍ୟକ ନାହିଁ। ” ମାଥିଉ ଯୀଶୁଙ୍କର ଜଣେ ଶିଷ୍ୟ ହେଲେ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ମାଥ୍ୟୁ ଜଣେ କରଦାତା ଥିଲେ ଯାହାକୁ ତାଙ୍କ ଲୋକମାନେ ଘୃଣା କରୁଥିଲେ। କିନ୍ତୁ, ଯୀଶୁ ମାଥ୍ୟୁଙ୍କୁ ଡାକିଲେ ଏବଂ ତାଙ୍କୁ ଶିଷ୍ୟ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ମଧ୍ୟ God's ଶ୍ବରଙ୍କ ଲୋକ | କିନ୍ତୁ ଆମେ ଯୀଶୁଙ୍କ ଶିଷ୍ୟ ଭାବରେ ଡାକିବା ପାଇଁ ଯଥେଷ୍ଟ ନୁହେଁ |</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or" sz="3200">
                <a:solidFill>
                  <a:schemeClr val="tx1">
                    <a:lumMod val="65000"/>
                    <a:lumOff val="35000"/>
                  </a:schemeClr>
                </a:solidFill>
              </a:rPr>
              <a:t>ତଥାପି, ଯୀଶୁ ଆମକୁ ନିଜ ଶିଷ୍ୟ କରିବାକୁ ଡାକନ୍ତି | ତେଣୁ, ତାଙ୍କ ଆହ୍ of ାନ ପାଇବାକୁ ଯୋଗ୍ୟ ହେବା ପାଇଁ ଆମେ ତାଙ୍କୁ ମାନିବା ଆବଶ୍ୟକ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ଜଗତରେ ପ୍ରତ୍ୟାଖ୍ୟାନ ହୋଇଥିବା ଲୋକଙ୍କୁ God's ଶ୍ବରଙ୍କ ଲୋକ ହେବାକୁ ଡାକନ୍ତି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ମାଥ୍ୟୁଙ୍କର କାମ କ’ଣ ଥିଲା?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କରଦାତା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ମତ୍ସ୍ୟଜୀବୀ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କାର୍ପେରର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ପୁରୋହିତ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① </a:t>
            </a:r>
            <a:r xmlns:a="http://schemas.openxmlformats.org/drawingml/2006/main">
              <a:rPr altLang="ko-KR" lang="or" sz="2800">
                <a:solidFill>
                  <a:srgbClr val="ff0000"/>
                </a:solidFill>
              </a:rPr>
              <a:t>କରଦାତା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ସେଠାରୁ ଯିବାବେଳେ ଦେଖିଲେ ଯେ ମାଥ୍ୟୁ ନାମକ ଜଣେ ବ୍ୟକ୍ତି କରଦାତାଙ୍କ ବୁଥରେ ବସିଛନ୍ତି। ସେ ତାଙ୍କୁ କହିଲେ, “ମୋତେ ଅନୁସରଣ କର,” ମାଥିଉ ଉଠି ତାଙ୍କୁ ଅନୁସରଣ କଲେ।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9: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59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ବାରଜଣ ଶିଷ୍ୟଙ୍କୁ ବାଛିଲେ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ସେହି ଦିନମାନଙ୍କ ମଧ୍ୟରୁ ଯୀଶୁ ପ୍ରାର୍ଥନା କରିବାକୁ ଏକ ପର୍ବତ ଉପରକୁ ଯାଇ ରାତି God ଶ୍ବରଙ୍କ ନିକଟରେ ପ୍ରାର୍ଥନା କଲେ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ପ୍ରଭାତ ଆସିବା ପରେ ସେ ନିଜ ଶିଷ୍ୟମାନଙ୍କୁ ଡାକିଲେ ଏବଂ ସେମାନଙ୍କ ମଧ୍ୟରୁ ବାରଜଣଙ୍କୁ ବାଛିଲେ, ଯାହାଙ୍କୁ ସେ ପ୍ରେରିତ ଭାବରେ ମଧ୍ୟ ନିଯୁକ୍ତ କଲେ: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6:</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ବହୁତ ଲୋକ ଥିଲେ ଯେଉଁମାନେ ଯୀଶୁଙ୍କ କଥା ଶୁଣିଥିଲେ ଏବଂ ଅନୁସରଣ କରୁଥିଲେ | ସେମାନେ ଯୀଶୁଙ୍କ ସହିତ ଯାଇ ଯୀଶୁଙ୍କଠାରୁ ଶିଖିଲେ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ପ୍ରାର୍ଥନା କରିବା ପରେ, ଯୀଶୁ ବିଶେଷ ଭାବରେ ସେମାନଙ୍କ ମଧ୍ୟରୁ ବାରଜଣଙ୍କୁ ଘନିଷ୍ଠ ଶିଷ୍ୟ ଭାବରେ ବାଛିଲେ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ସେମାନେ ଯୀଶୁଙ୍କ ସହିତ ରହିବାକୁ, ସୁସମାଚାର ପ୍ରଚାର କରିବାକୁ ଏବଂ ଭୂତମାନଙ୍କୁ ତଡ଼ିଦେବାକୁ ମନୋନୀତ ହୋଇଥିଲେ |</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“ସ୍ୱର୍ଗକୁ ଗ ory ରବ, ପୃଥିବୀକୁ ଶାନ୍ତି! ଆନନ୍ଦ କର, ଯୀଶୁ ଜନ୍ମ ହେଲେ। ” ସ୍ୱର୍ଗରୁ ଦୂତମାନେ କହିଥିଲେ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or" sz="3000">
                <a:solidFill>
                  <a:schemeClr val="tx1">
                    <a:lumMod val="65000"/>
                    <a:lumOff val="35000"/>
                  </a:schemeClr>
                </a:solidFill>
              </a:rPr>
              <a:t>ଶିଷ୍ୟମାନେ ବିଭିନ୍ନ ଲୋକ ଥିଲେ: ସେମାନଙ୍କ ମଧ୍ୟରୁ କେତେକ ମତ୍ସ୍ୟଜୀବୀ, କରଦାତା, ଜଣେ ବିପ୍ଳବୀ, ସେମାନଙ୍କ ମଧ୍ୟରୁ କେତେକ ଗରମ ଥିଲେ।</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ଯୀଶୁ ନିଜ ଶିଷ୍ୟମାନଙ୍କୁ ଭଲ ଭାବରେ ବାଛିବା ପାଇଁ God ଶ୍ବରଙ୍କ ନିକଟରେ ପ୍ରାର୍ଥନା କଲେ, ଏବଂ ସେ ସେମାନଙ୍କୁ ଭଲ ଭାବରେ ବାଛିଲେ, ସେମାନଙ୍କର ଯତ୍ନ ନେଲେ ଏବଂ ସେମାନଙ୍କୁ ଭଲ ଶିକ୍ଷା ଦେଲେ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ଏହି କାରଣରୁ ଯୀଶୁ ନିଜ ଶିଷ୍ୟମାନଙ୍କୁ ବାଛିଲେ: 1) ସେମାନଙ୍କୁ God ଶ୍ବରଙ୍କ ବାକ୍ୟ ଶିଖାଇବା ପାଇଁ, 2) ସେମାନଙ୍କୁ ଯାହା ଶିଖିଲେ ସେହି ଅନୁସାରେ ସୁସମାଚାର ପ୍ରଚାର କରିବାକୁ, ଏବଂ 3) ସେମାନଙ୍କୁ God ଶ୍ବରଙ୍କ ରାଜ୍ୟର ଶକ୍ତି ଘୋଷଣା କରିବାକୁ | ଏହି କାରଣରୁ, ଯୀଶୁ ନିଜ ଶିଷ୍ୟମାନଙ୍କୁ ବାଛିଲେ |</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ଆମେ ମଧ୍ୟ ଯୀଶୁଙ୍କ ଶିଷ୍ୟ ଅଟୁ |</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r" sz="2800">
                <a:solidFill>
                  <a:schemeClr val="tx1">
                    <a:lumMod val="65000"/>
                    <a:lumOff val="35000"/>
                  </a:schemeClr>
                </a:solidFill>
              </a:rPr>
              <a:t>ଆମର କାର୍ଯ୍ୟ ଯୀଶୁଙ୍କ ବାରଜଣ ଶିଷ୍ୟଙ୍କ କାର୍ଯ୍ୟ ସହିତ ସମାନ |</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r" sz="2800">
                <a:solidFill>
                  <a:schemeClr val="tx1">
                    <a:lumMod val="65000"/>
                    <a:lumOff val="35000"/>
                  </a:schemeClr>
                </a:solidFill>
              </a:rPr>
              <a:t>ଚାଲ ଏକ ଶିଷ୍ୟଙ୍କ ଜୀବନ ବଞ୍ଚିବା </a:t>
            </a:r>
            <a:r xmlns:a="http://schemas.openxmlformats.org/drawingml/2006/main">
              <a:rPr altLang="ko-KR" lang="or" sz="3200">
                <a:solidFill>
                  <a:schemeClr val="tx1">
                    <a:lumMod val="65000"/>
                    <a:lumOff val="35000"/>
                  </a:schemeClr>
                </a:solidFill>
              </a:rPr>
              <a:t>|</a:t>
            </a:r>
            <a:r xmlns:a="http://schemas.openxmlformats.org/drawingml/2006/main">
              <a:rPr altLang="en-US" lang="o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ଆମକୁ ସ୍ୱର୍ଗର ସତ୍ୟ ଶିକ୍ଷା ଦିଅନ୍ତି ଯାହା ଦ୍ we ାରା ଆମେ ଯୀଶୁଙ୍କ ଶିଷ୍ୟମାନଙ୍କ ପରି ବ grow ିପାରିବା |</a:t>
            </a:r>
            <a:r xmlns:a="http://schemas.openxmlformats.org/drawingml/2006/main">
              <a:rPr altLang="en-US" lang="o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କେତେ ଶିଷ୍ୟଙ୍କୁ ପ୍ରେରିତ ଭାବରେ ବାଛିଲେ (ଯେଉଁମାନେ ପ୍ରେରିତ)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ଦଶ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ଏକାଦଶ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ବାର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ଚଉଦ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ବାର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ସେହି ଦିନମାନଙ୍କ ମଧ୍ୟରୁ ଯୀଶୁ ପ୍ରାର୍ଥନା କରିବାକୁ ଏକ ପର୍ବତ ଉପରକୁ ଯାଇ ରାତି God ଶ୍ବରଙ୍କ ନିକଟରେ ପ୍ରାର୍ଥନା କଲେ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ପ୍ରଭାତ ଆସିବା ପରେ ସେ ନିଜ ଶିଷ୍ୟମାନଙ୍କୁ ଡାକିଲେ ଏବଂ ସେମାନଙ୍କ ମଧ୍ୟରୁ ବାରଜଣଙ୍କୁ ବାଛିଲେ, ଯାହାଙ୍କୁ ସେ ପ୍ରେରିତ ଭାବରେ ମଧ୍ୟ ନିଯୁକ୍ତ କଲେ: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6:</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60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ପର୍ବତ ଉପରେ ଶିକ୍ଷା ଦେଲେ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ବର୍ତ୍ତମାନ ସେ ଭିଡ଼ ଦେଖି ଏକ ପର୍ବତ ଉପରକୁ ଯାଇ ବସିଗଲେ। ତାହାଙ୍କର ଶିଷ୍ୟମାନେ ତାହାଙ୍କ ନିକଟକୁ ଆସିଲେ।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ସେ ସେମାନଙ୍କୁ ଶିକ୍ଷା ଦେବାକୁ ଲାଗିଲେ: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"ଆତ୍ମାରେ ଗରିବମାନେ ଧନ୍ୟ, କାରଣ ସ୍ୱର୍ଗରାଜ୍ୟ ସେମାନଙ୍କର।</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ପର୍ବତ ଉପରେ ଥିବା ଲୋକମାନଙ୍କୁ God ଶ୍ବରଙ୍କ ରାଜ୍ୟ ଭାବରେ କିପରି ଜୀବନଯାପନ କରିବେ ଶିଖାଇଲେ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"ଆତ୍ମାରେ ଗରିବମାନେ ଧନ୍ୟ, କାରଣ ସ୍ୱର୍ଗରାଜ୍ୟ ସେମାନଙ୍କର।</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ଯେହେତୁ ସ୍ୱର୍ଗଦୂତମାନେ କହିଥିଲେ, ଯୀଶୁ ଏକ ଖାଲରେ ସୁସ୍ଥ ଜନ୍ମ ହୋଇଥିଲେ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ତୁମେ ଦାନ୍ତରେ ଦାନ୍ତ ଫେରସ୍ତ କରିବାକୁ ଶିଖିଛ, କିନ୍ତୁ ମୁଁ ତୁମକୁ କହୁଛି ଯେ ଡାହାଣ ଗାଲକୁ ଆଘାତ କରୁଥିବା ବ୍ୟକ୍ତିଙ୍କୁ ବାମ ଗାଲକୁ ଦିଅ | ତେବେ ତୁମେ God ଶ୍ବରଙ୍କ ସନ୍ତାନ ହେବ!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ଆକାଶରେ ଥିବା ପକ୍ଷୀମାନଙ୍କୁ ଦେଖ | ପକ୍ଷୀମାନେ ଚାଷ କାର୍ଯ୍ୟ କରନ୍ତି ନାହିଁ, କିନ୍ତୁ ଭଗବାନ ସମସ୍ତଙ୍କୁ ଖାଇବାକୁ ଦିଅନ୍ତି | ସେ ପକ୍ଷୀମାନଙ୍କ ଅପେକ୍ଷା ତୁମର ଯତ୍ନ ନେବେ ନାହିଁ!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ଯୀଶୁଙ୍କ ଶିକ୍ଷା ଦ୍ୱାରା ଲୋକମାନେ ବହୁତ ଆଶ୍ଚର୍ଯ୍ୟ ହେଲେ | କାରଣ ସାଧାରଣ ବାଇବଲ ଶିକ୍ଷକମାନଙ୍କ ପରି ଯୀଶୁଙ୍କର ଅଧିକାର ଥିଲା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ଆମକୁ କୁହନ୍ତି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God's ଶ୍ବରଙ୍କ ଲୋକଙ୍କ ଜୀବନ ଜଗତର ଜୀବନଠାରୁ ଭିନ୍ନ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ଯେଉଁମାନେ ଆମ ଜୀବନରେ ଯୀଶୁଙ୍କଠାରେ ବିଶ୍ୱାସ କରନ୍ତି ନାହିଁ ସେମାନଙ୍କଠାରୁ କିଛି ପାର୍ଥକ୍ୟ ଅଛି 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ଆସନ୍ତୁ ଆମେ ନିଜ ଉପରେ ନଜର ପକାଇବା ଏବଂ God ଶ୍ବରଙ୍କ ରାଜ୍ୟ ପାଇଁ ଯୋଗ୍ୟ ଜୀବନଯାପନ କରିବା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God ଶ୍ବରଙ୍କ ରାଜ୍ୟ ପରି ଜୀବନଯାପନ କରିବାକୁ ଆମକୁ ପରିବର୍ତ୍ତନ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ଆତ୍ମାରେ ଗରିବମାନେ କ’ଣ ପାଇପାରିବେ?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ଟଙ୍କା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ଖାଦ୍ୟ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ସମ୍ମାନ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God God ଶ୍ବରଙ୍କ ରାଜ୍ୟ </a:t>
            </a:r>
            <a:endParaRPr xmlns:a="http://schemas.openxmlformats.org/drawingml/2006/main" altLang="en-US" lang="ko-KR" sz="2800">
              <a:solidFill>
                <a:schemeClr val="tx1">
                  <a:lumMod val="65000"/>
                  <a:lumOff val="35000"/>
                </a:schemeClr>
              </a:solidFill>
            </a:endParaRPr>
            <a:r xmlns:a="http://schemas.openxmlformats.org/drawingml/2006/main">
              <a:rPr altLang="en-US" lang="or" sz="2800">
                <a:solidFill>
                  <a:schemeClr val="tx1">
                    <a:lumMod val="65000"/>
                    <a:lumOff val="35000"/>
                  </a:schemeClr>
                </a:solidFill>
              </a:rPr>
              <a:t>|</a:t>
            </a: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rgbClr val="ff0000"/>
                </a:solidFill>
              </a:rPr>
              <a:t>God God ଶ୍ବରଙ୍କ ରାଜ୍ୟ </a:t>
            </a:r>
            <a:endParaRPr xmlns:a="http://schemas.openxmlformats.org/drawingml/2006/main" altLang="en-US" lang="ko-KR" sz="2800">
              <a:solidFill>
                <a:srgbClr val="ff0000"/>
              </a:solidFill>
            </a:endParaRPr>
            <a:r xmlns:a="http://schemas.openxmlformats.org/drawingml/2006/main">
              <a:rPr altLang="en-US" lang="or" sz="28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ବର୍ତ୍ତମାନ ସେ ଭିଡ଼ ଦେଖି ଏକ ପର୍ବତ ଉପରକୁ ଯାଇ ବସିଗଲେ। ତାହାଙ୍କର ଶିଷ୍ୟମାନେ ତାହାଙ୍କ ନିକଟକୁ ଆସିଲେ।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ସେ ସେମାନଙ୍କୁ ଶିକ୍ଷା ଦେବାକୁ ଲାଗିଲେ: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"ଆତ୍ମାରେ ଗରିବମାନେ ଧନ୍ୟ, କାରଣ ସ୍ୱର୍ଗରାଜ୍ୟ ସେମାନଙ୍କର।</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61 61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orm ଡକୁ ଶାନ୍ତ କରନ୍ତି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ଉଠି ପବନକୁ ଭର୍ତ୍ସନା କରି ତରଙ୍ଗକୁ କହିଲା, ଶାନ୍ତ! ଚୁପ୍ ରୁହ! ତା’ପରେ ପବନ ମରିଗଲା ଏବଂ ଏହା ସମ୍ପୂର୍ଣ୍ଣ ଶାନ୍ତ ଥିଲା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ଓ ତାହାଙ୍କ ଶିଷ୍ୟମାନେ ଗାଲିଲୀ ହ୍ରଦ ପାର ହେବା ପାଇଁ ଏକ ଡଙ୍ଗାରେ ଚ .ିଗଲେ।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or" altLang="ko-KR" sz="2500">
                <a:solidFill>
                  <a:schemeClr val="tx1">
                    <a:lumMod val="65000"/>
                    <a:lumOff val="35000"/>
                  </a:schemeClr>
                </a:solidFill>
              </a:rPr>
              <a:t>ବ Beth ଥଲେହମ ମେଷପାଳକମାନେ God ଶ୍ବରଙ୍କ ପୁତ୍ରଙ୍କୁ ଦେଖା କରିବାକୁ ଆସିଥିଲେ ଯିଏ ଲୋକଙ୍କୁ ଉଦ୍ଧାର କରିବେ | “ଯୀଶୁ! ପରମେଶ୍ୱରଙ୍କ ପୁତ୍ର! ଏହି ଦେଶକୁ ଆସିଥିବାରୁ ଧନ୍ୟବାଦ!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ହ୍ରଦ ପାର ହେବାବେଳେ ହଠାତ୍ ଏକ ପ୍ରବଳ ପବନ ପ୍ରବାହିତ ହେଲା ଏବଂ ଭୟଙ୍କର ତରଙ୍ଗ ଆସିଲା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ଶିଷ୍ୟମାନେ ଶେଷରେ ଯୀଶୁଙ୍କୁ କହିଲେ। 'ଗୁରୁ, ଆମେ ବୁଡ଼ିଯିବା କଥା ଚିନ୍ତା କର ନାହିଁ!'</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ପବନକୁ ଭର୍ତ୍ସନା କରି ତରଙ୍ଗକୁ କହିଲେ, “ଶାନ୍ତ! ଚୁପ୍ ରୁହ! ” ତା’ପରେ ପବନ ମରିଗଲା ଏବଂ ଏହା ସମ୍ପୂର୍ଣ୍ଣ ଶାନ୍ତ ଥିଲା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ସେମାନେ ଭୟଭୀତ ହୋଇ ପରସ୍ପରକୁ ପଚାରିଲେ, “ଏହା କିଏ? ଏପରିକି ପବନ ଓ ତରଙ୍ଗ ମଧ୍ୟ ତାଙ୍କୁ ମାନନ୍ତି!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କେବଳ ଭଗବାନ ସମୁଦ୍ରକୁ ଆଦେଶ କରିପାରିବେ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ଏବଂ ପବନ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ସେଥିପାଇଁ ଯୀଶୁ ହେଉଛନ୍ତି God ଶ୍ବର ଯିଏ ଜଗତ ସୃଷ୍ଟି କରନ୍ତି ଏବଂ ଶାସନ କରନ୍ତି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ବିଶ୍ believe ାସ କରୁଥିବା ଯୀଶୁ ଅନେକ ଦେବତାଙ୍କ ମଧ୍ୟରୁ ଜଣେ ନୁହଁନ୍ତି, କିନ୍ତୁ ଏକମାତ୍ର ଏବଂ ସର୍ବଶକ୍ତିମାନ ସୃଷ୍ଟିକର୍ତ୍ତା ଭଗବାନ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ଏହି ସତ୍ୟକୁ ସ୍ମରଣ କରି ଆମେ ଆମର ବିଶ୍ୱାସ ବ grow ାଇବା ଆବଶ୍ୟକ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ସମସ୍ତ ଜିନିଷର ମାଲିକ ଯିଏ ଏହି ଜଗତରେ ସବୁକିଛି ଉପରେ ଶାସନ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ସମୁଦ୍ର ଓ ପବନ ଉପରେ କ’ଣ ଆଦେଶ ଦେଲେ?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ତଥାପି </a:t>
            </a:r>
            <a:r xmlns:a="http://schemas.openxmlformats.org/drawingml/2006/main">
              <a:rPr altLang="ko-KR" lang="or" sz="2800">
                <a:solidFill>
                  <a:schemeClr val="tx1">
                    <a:lumMod val="65000"/>
                    <a:lumOff val="35000"/>
                  </a:schemeClr>
                </a:solidFill>
              </a:rPr>
              <a:t>ରୁହ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ଚଲାନ୍ତୁ ଏବଂ ଖେଳନ୍ତୁ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ଜାଗ୍ରତ</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ଅପ୍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ଖୋଲନ୍ତୁ</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ତୁମର</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ଆଖି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ତଥାପି </a:t>
            </a:r>
            <a:r xmlns:a="http://schemas.openxmlformats.org/drawingml/2006/main">
              <a:rPr altLang="ko-KR" lang="or" sz="2800">
                <a:solidFill>
                  <a:srgbClr val="ff0000"/>
                </a:solidFill>
              </a:rPr>
              <a:t>ରୁହ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ଉଠି ପବନକୁ ଭର୍ତ୍ସନା କରି ତରଙ୍ଗକୁ କହିଲା, ଶାନ୍ତ! ଚୁପ୍ ରୁହ! ତା’ପରେ ପବନ ମରିଗଲା ଏବଂ ଏହା ସମ୍ପୂର୍ଣ୍ଣ ଶାନ୍ତ ଥିଲା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62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ମୋର ପୋଷାକ କିଏ ଛୁଇଁଲା?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ଯେତେବେଳେ ସେ ଯୀଶୁଙ୍କ ବିଷୟରେ ଶୁଣିଲେ, ସେତେବେଳେ ସେ ଲୋକମାନଙ୍କ ପଛେ ପଛେ ଆସି ତାଙ୍କ ବସ୍ତ୍ର ଛୁଇଁଲେ,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28. କାରଣ ସେ ଭାବିଲା, "ଯଦି ମୁଁ ତାଙ୍କ ପୋଷାକକୁ ଛୁଇଁବି, ତେବେ ମୁଁ ସୁସ୍ଥ ହେବି |"</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ଯିଏ ସବୁକିଛିର ଗୁରୁ,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 ପରମେଶ୍ୱରଙ୍କ ପୁତ୍ର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ଯେତେବେଳେ ଯୀଶୁ ଏହି ଦେଶକୁ ଆସିଲେ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 ଏକ ନମ୍ର ବ୍ୟକ୍ତିତ୍ୱ ସହିତ ଏକ ଖାଲରେ ଜନ୍ମ ହୋଇଥିଲେ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ଯେଉଁମାନେ ଯୀଶୁଙ୍କଠାରେ ବିଶ୍ୱାସ କରୁ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ସେମାନେ ପରମେଶ୍ୱରଙ୍କ ସନ୍ତାନ।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ଆମକୁ ଯୀଶୁଙ୍କ ପରି ନମ୍ର ଏବଂ ନିମ୍ନ ଜୀବନଯାପନ କରିବାକୁ ପଡିବ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ଅନେକ ଲୋକ ଯୀଶୁଙ୍କ ବିଷୟରେ ଶୁଣିଲେ, ଏବଂ ସେମାନେ ଯୀଶୁଙ୍କୁ ଅନୁସରଣ କଲେ |</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ତା’ପରେ ଜଣେ ମହିଳା ତାଙ୍କ ପଛେ ପଛେ ଆସି ଯୀଶୁଙ୍କ ବସ୍ତ୍ରକୁ ଛୁଇଁଲେ।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ଜଣେ ମହିଳା 12 ବର୍ଷ ଧରି ରକ୍ତସ୍ରାବ ନାମକ ଏକ ରୋଗରେ ପୀଡିତ ହୋଇଥିଲେ। ସେ ଏହାକୁ ସମାଧାନ କରିବା ପାଇଁ ଅନେକ ଉପାୟ ଚେଷ୍ଟା କରିଥିଲେ, କିନ୍ତୁ ଏହା ସ୍ଥିର ହୋଇନଥିଲା ଏବଂ ସେ ପାଖରେ ଥିବା ସମସ୍ତ ଖର୍ଚ୍ଚ କରିସାରିଥିଲେ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'ମୋର ପୋଷାକ କିଏ ଛୁଇଁଲା ??' ସଙ୍ଗେ ସଙ୍ଗେ ଯୀଶୁ ଅନୁଭବ କଲେ ଯେ ତାଙ୍କ ଶକ୍ତି ତାଙ୍କଠାରୁ ଚାଲିଯାଇଛି | ସେ ଆସି ତାଙ୍କ ପାଦତଳେ ପଡ଼ି ତାଙ୍କୁ ସମ୍ପୂର୍ଣ୍ଣ ସତ୍ୟ କହିଲା।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ତାହାଙ୍କୁ କହିଲେ, 'କନ୍ୟା, ତୁମର ବିଶ୍ୱାସ ତୁମକୁ ସୁସ୍ଥ କରି ଦେଇଛି। ଶାନ୍ତିରେ ଯାଅ। '</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12 ବର୍ଷ ଧରି ରକ୍ତସ୍ରାବରେ ପୀଡିତ ମହିଳା ଯୀଶୁଙ୍କ ନିକଟକୁ ଯାଇଥିଲେ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ବିଶ୍ୱାସ ସହିତ</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ଯୀଶୁ ସ୍ତ୍ରୀଲୋକଟିକୁ ସୁସ୍ଥ କଲେ ଏବଂ ଲୋକମାନଙ୍କ ଆଗରେ ତାଙ୍କର ବିଶ୍ୱାସକୁ ପ୍ରଶଂସା କଲେ।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ଭଗବାନ ତଥାପି ଆମର ବିଶ୍ୱାସ ଦେଖନ୍ତି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ଯେତେବେଳେ ଆମେ କଠିନ ଜିନିଷକୁ ଭେଟିବା,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ଆସ, ଆମ୍ଭେମାନେ ପରମେଶ୍ୱରଙ୍କ ନିକଟକୁ ଆସିବା।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ଆମର ଯନ୍ତ୍ରଣା ଏବଂ ଅସୁବିଧା ଜାଣନ୍ତି ଏବଂ ସେଗୁଡ଼ିକର ସମାଧାନ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12 ବର୍ଷ ଧରି ଅସୁସ୍ଥ ଥିବା ମହିଳା ଯୀଶୁଙ୍କ ସହିତ କ’ଣ ସ୍ପର୍ଶ କଲେ?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କେଶ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ହାତ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ପାଦ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ପୋଷାକ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ପୋଷାକ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ଯେତେବେଳେ ସେ ଯୀଶୁଙ୍କ ବିଷୟରେ ଶୁଣିଲେ, ସେତେବେଳେ ସେ ଲୋକମାନଙ୍କ ପଛେ ପଛେ ଆସି ତାଙ୍କ ବସ୍ତ୍ର ଛୁଇଁଲେ,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କାରଣ ସେ ଭାବିଲା, "ଯଦି ମୁଁ ତାଙ୍କ ପୋଷାକକୁ ଛୁଇଁବି, ତେବେ ମୁଁ ସୁସ୍ଥ ହେବି।"</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63 63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ତାଲିଥା କୁମ୍!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r" sz="4000">
                <a:solidFill>
                  <a:srgbClr val="FF0000"/>
                </a:solidFill>
              </a:rPr>
              <a:t>ଆଜିର ଶବ୍ଦ |</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or" sz="3600">
                <a:solidFill>
                  <a:schemeClr val="tx1">
                    <a:lumMod val="65000"/>
                    <a:lumOff val="35000"/>
                  </a:schemeClr>
                </a:solidFill>
              </a:rPr>
              <a:t>ତୁମେ ଗର୍ଭବତୀ ହେବ ଏବଂ ଏକ ପୁତ୍ର ଜନ୍ମ କରିବ, ଏବଂ ତୁମେ ତାଙ୍କୁ ଯୀଶୁ ନାମ ଦେବ |</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or" sz="2800">
                <a:solidFill>
                  <a:schemeClr val="tx1">
                    <a:lumMod val="65000"/>
                    <a:lumOff val="35000"/>
                  </a:schemeClr>
                </a:solidFill>
              </a:rPr>
              <a:t>ଲୁକ</a:t>
            </a:r>
            <a:r xmlns:a="http://schemas.openxmlformats.org/drawingml/2006/main">
              <a:rPr altLang="en-US" dirty="0" lang="or" sz="2800">
                <a:solidFill>
                  <a:schemeClr val="tx1">
                    <a:lumMod val="65000"/>
                    <a:lumOff val="35000"/>
                  </a:schemeClr>
                </a:solidFill>
              </a:rPr>
              <a:t> </a:t>
            </a:r>
            <a:r xmlns:a="http://schemas.openxmlformats.org/drawingml/2006/main">
              <a:rPr altLang="ko-KR" dirty="0" lang="o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ନମ୍ରତା ଏବଂ ନିର୍ବୋଧତାରେ ପୃଥିବୀକୁ ଆସିଥିଲେ, କିନ୍ତୁ ସେ ଆମର ପ୍ରକୃତ ରାଜା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ତାକୁ ହାତ ଧରି କହିଲା, ତାଲିଥା କୁମ୍! (ଯାହାର ଅର୍ଥ ହେଉଛି, "ଛୋଟ girl ିଅ, ମୁଁ ତୁମକୁ କହୁଛି, ଉଠ!")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ସଚିବାଳୟର ଶାସକ ଯାୟରସ୍ ନାମକ ଜଣେ ବ୍ୟକ୍ତି ଯୀଶୁଙ୍କ ନିକଟକୁ ଆସି କହିଲେ; “ମୋ daughter ିଅ ମରୁଛି। ମୋତେ ସାହାଯ୍ୟ କର।"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ଯୀଶୁଙ୍କ ସହିତ ଘରକୁ ଫେରିବା ବାଟରେ ଜଣେ ଲୋକ ଦ ran ଡ଼ି ଆସି କହିଲା ଯେ ତାଙ୍କ daughter ିଅ ମରି ସାରିଛି।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ଘରେ ପହଞ୍ଚିବା ପରେ ଜାୟରସଙ୍କ daughter ିଅ ମରି ସାରିଥିଲା ଏବଂ ଲୋକମାନେ କାନ୍ଦୁଥିଲେ।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ଭିତରକୁ ଯାଇ ସେମାନଙ୍କୁ କହିଲେ, “ପିଲାଟି ମରି ନାହିଁ, ମାତ୍ର ଶୋଇଛି।”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 ତାକୁ ଧରି ତାକୁ କହିଲା, ତାଲିଥା କୁମ୍! (ଯାହାର ଅର୍ଥ ହେଉଛି, "ଛୋଟ girl ିଅ, ମୁଁ ତୁମକୁ କହୁଛି, ଉଠ!") | ସଙ୍ଗେ ସଙ୍ଗେ girl ିଅଟି ଠିଆ ହୋଇ ବୁଲିଲା।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ହିଁ ମୃତ୍ୟୁର ଶାସନ କରନ୍ତି।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ମୃତ୍ୟୁ ଲୋକମାନଙ୍କ ପାଇଁ ସବୁଠାରୁ ଭୟାନକ ଜିନିଷ, କିନ୍ତୁ ଯୀଶୁ ଏହାକୁ ପରାସ୍ତ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ଦିନେ ଶୀଘ୍ର ମରିବା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ତୁମକୁ ମୃତ୍ୟୁକୁ ଭୟ କରିବାକୁ ପଡିବ ନାହିଁ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କାରଣ ଯୀଶୁ ହିଁ ମୃତ୍ୟୁକୁ ଶାସନ କରନ୍ତି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ଏବଂ ଆମେ ଯୀଶୁଙ୍କ ଉପରେ ବିଶ୍ believe ାସ କରୁ ଯିଏ ମୃତ୍ୟୁକୁ ଜୟ କରିଥିଲେ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ଜୀବନ ଦିଅନ୍ତି ଏବଂ ସେହି ସମୟରେ ଜୀବନକୁ ଶାସନ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“ତାଲିଥା କୁମ୍!” ଅର୍ଥ?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or" sz="2800">
                <a:solidFill>
                  <a:schemeClr val="tx1">
                    <a:lumMod val="65000"/>
                    <a:lumOff val="35000"/>
                  </a:schemeClr>
                </a:solidFill>
              </a:rPr>
              <a:t>ଛୋଟ girl ିଅ, ଜଳଖିଆ ଖାଅ!</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ଛୋଟ girl ିଅ, ଶୋଇବାକୁ ଯାଅ!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ଛୋଟ girl ିଅ, ଉଠ!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ଛୋଟ girl ିଅ, ଏକ ଗୀତ ଗାନ କର!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ଛୋଟ girl ିଅ, ଉଠ!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 ତାକୁ ହାତ ଧରି କହିଲା, ତାଲିଥା କୁମ୍! (ଯାହାର ଅର୍ଥ ହେଉଛି, "ଛୋଟ girl ିଅ, ମୁଁ ତୁମକୁ କହୁଛି, ଉଠ!")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କୁଇଜ୍</a:t>
            </a:r>
            <a:r xmlns:a="http://schemas.openxmlformats.org/drawingml/2006/main">
              <a:rPr altLang="en-US" lang="o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କେଉଁଠାରେ ଜନ୍ମ ହୋଇଥିଲେ?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ହେଉଛି</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ଘର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ପ୍ରାସାଦ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A </a:t>
            </a:r>
            <a:r xmlns:a="http://schemas.openxmlformats.org/drawingml/2006/main">
              <a:rPr altLang="ko-KR" lang="or" sz="2800">
                <a:solidFill>
                  <a:schemeClr val="tx1">
                    <a:lumMod val="65000"/>
                    <a:lumOff val="35000"/>
                  </a:schemeClr>
                </a:solidFill>
              </a:rPr>
              <a:t>ଏକ ଖାଲରେ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ବିଳାସପୂର୍ଣ୍ଣ ହୋଟେଲ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A </a:t>
            </a:r>
            <a:r xmlns:a="http://schemas.openxmlformats.org/drawingml/2006/main">
              <a:rPr altLang="ko-KR" lang="or" sz="2800">
                <a:solidFill>
                  <a:srgbClr val="ff0000"/>
                </a:solidFill>
              </a:rPr>
              <a:t>ଏକ ଖାଲରେ |</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64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ବେଥ୍ସଡା ଠାରେ ଜଣେ ଅସୁସ୍ଥ ବ୍ୟକ୍ତି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ତା'ପରେ ଯୀଶୁ ତାହାଙ୍କୁ କହିଲେ, "ଉଠ! ତୁମ୍ଭର ଗଦା ଉଠାଇ ଚାଲ।"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r" altLang="ko-KR" sz="3600">
                <a:solidFill>
                  <a:schemeClr val="tx1">
                    <a:lumMod val="65000"/>
                    <a:lumOff val="35000"/>
                  </a:schemeClr>
                </a:solidFill>
              </a:rPr>
              <a:t>ସଙ୍ଗେ ସଙ୍ଗେ ଲୋକଟି ସୁସ୍ଥ ହୋଇଗଲା; ସେ ନିଜ ଖଟ ଉଠାଇ ଚାଲିଲେ। ଯେଉଁ ଦିନ ଏହା ଘଟିଥିଲା ଏକ ବିଶ୍ରାମବାର ଥିଲା,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ଯୋହନ ::</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ଯିରୁଶାଲମରେ ବେଥ୍ସଡା ନାମକ ଏକ ପୁଷ୍କରିଣୀ ଥିଲା | ବହୁ ସଂଖ୍ୟକ ରୋଗୀ ସେଠାରେ ଏକତ୍ରିତ ହୋଇ ଜଳର ଗତିକୁ ଅପେକ୍ଷା କରିଥିଲେ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କାରଣ ପ୍ରଭୁଙ୍କର ଜଣେ ଦୂତ ନିର୍ଦ୍ଦିଷ୍ଟ asons ତୁରେ ପୋଖରୀକୁ ଯାଇ ଜଳକୁ ଉତ୍ତେଜିତ କଲେ; ଯିଏ ପ୍ରଥମେ ଜଳର ଉତ୍ତେଜନା ପରେ ପାଦ ଦେଲା, ସେ ଯେଉଁ ରୋଗରେ ପୀଡିତ ହୋଇଥିଲେ ସେ ଭଲ ହୋଇଗଲେ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ଜଣେ ଲୋକ ଥିଲେ ଯିଏ ଚାଲିପାରିଲେ ନାହିଁ | ଯେତେବେଳେ ଯୀଶୁ ତାହାଙ୍କୁ ଦେଖିଲେ ଏବଂ ସେଠାରେ ଥିବା ବ୍ୟକ୍ତିଙ୍କୁ ପଚିଶ ବର୍ଷ ଧରି ପଚାରିଲେ। ଆପଣ ଭଲ ହେବାକୁ ଚାହୁଁଛନ୍ତି 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“ସାର୍, ପାଣି ଉତ୍ତେଜିତ ହେଲେ ମୋତେ ପୋଖରୀରେ ସାହାଯ୍ୟ କରିବାକୁ ମୋର କେହି ନାହାଁନ୍ତି | ଦୟାକରି ମୋତେ ସାହାଯ୍ୟ କର!" ଯୀଶୁ ତାହାଙ୍କୁ କହିଲେ, “ଉଠ। ତୁମର ଖଟ ଉଠାଇ ଚାଲ।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ଯେହେତୁ ଯୀଶୁ କହିଥିଲେ ଯେ ସେ ନିଜ ଖଟ ଉଠାଇ ଚାଲିଲେ। ସଙ୍ଗେ ସଙ୍ଗେ 38 ବର୍ଷ ଧରି ଅସୁସ୍ଥ ଥିବା ବ୍ୟକ୍ତି ସୁସ୍ଥ ହୋଇଗଲେ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ବେଥ୍ସଡା ପୁଷ୍କରିଣୀରେ ରୋଗୀମାନଙ୍କ ପାଇଁ ସବୁଠାରୁ ଆବଶ୍ୟକ ଜିନିଷ ଥିଲା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ଆରୋଗ୍ୟ ହେବା</a:t>
            </a:r>
            <a:r xmlns:a="http://schemas.openxmlformats.org/drawingml/2006/main">
              <a:rPr lang="or"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ଆମର ଆବଶ୍ୟକତା ଥିବା ଯୀଶୁ ଜାଣନ୍ତି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 ଅପେକ୍ଷା ଭଲ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ଯୀଶୁ ହେଉଛନ୍ତି ଯିଏ ଆମକୁ ଦିଅନ୍ତି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ଆମକୁ ଯାହା ଦରକାର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ସମସ୍ତ ରୋଗକୁ ସୁସ୍ଥ କରନ୍ତି ଏବଂ ପ୍ରତ୍ୟେକ ଜିନିଷ ଉପରେ ଶାସନ କରିବାର ଶକ୍ତି ଅଛି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ଅସୁସ୍ଥ ଲୋକ ଯୀଶୁଙ୍କୁ କ’ଣ କରିବାକୁ କହିଲା?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My </a:t>
            </a:r>
            <a:r xmlns:a="http://schemas.openxmlformats.org/drawingml/2006/main">
              <a:rPr lang="or" altLang="ko-KR" sz="2800">
                <a:solidFill>
                  <a:schemeClr val="tx1">
                    <a:lumMod val="65000"/>
                    <a:lumOff val="35000"/>
                  </a:schemeClr>
                </a:solidFill>
              </a:rPr>
              <a:t>ମୋର ରୋଗ ଭଲ କର, ଦୟାକରି!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ଦୟାକରି </a:t>
            </a:r>
            <a:r xmlns:a="http://schemas.openxmlformats.org/drawingml/2006/main">
              <a:rPr lang="or" altLang="ko-KR" sz="2800">
                <a:solidFill>
                  <a:schemeClr val="tx1">
                    <a:lumMod val="65000"/>
                    <a:lumOff val="35000"/>
                  </a:schemeClr>
                </a:solidFill>
              </a:rPr>
              <a:t>ମୋତେ ବଞ୍ଚାଅ!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ଦୟାକରି </a:t>
            </a:r>
            <a:r xmlns:a="http://schemas.openxmlformats.org/drawingml/2006/main">
              <a:rPr lang="or" altLang="ko-KR" sz="2800">
                <a:solidFill>
                  <a:schemeClr val="tx1">
                    <a:lumMod val="65000"/>
                    <a:lumOff val="35000"/>
                  </a:schemeClr>
                </a:solidFill>
              </a:rPr>
              <a:t>ମୋତେ କିଛି ଖାଦ୍ୟ ଦିଅ!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Water ପାଣି ଉଠିବା ପରେ ମୋତେ ପୁଷ୍କରିଣୀକୁ ଯିବାକୁ ସାହାଯ୍ୟ କର, ଦୟାକରି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rgbClr val="ff0000"/>
                </a:solidFill>
              </a:rPr>
              <a:t>Water ପାଣି ଉଠିବା ପରେ ମୋତେ ପୁଷ୍କରିଣୀକୁ ଯିବାକୁ ସାହାଯ୍ୟ କର, ଦୟାକରି </a:t>
            </a:r>
            <a:endParaRPr xmlns:a="http://schemas.openxmlformats.org/drawingml/2006/main" lang="en-US" altLang="ko-KR" sz="2800">
              <a:solidFill>
                <a:srgbClr val="ff0000"/>
              </a:solidFill>
            </a:endParaRPr>
            <a:r xmlns:a="http://schemas.openxmlformats.org/drawingml/2006/main">
              <a:rPr lang="or" altLang="en-US" sz="28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ଆଜି ଦାଉଦ ସହରରେ ଜଣେ ତ୍ରାଣକର୍ତ୍ତା ଜନ୍ମ ହୋଇଛନ୍ତି; ସେ ହେଉଛନ୍ତି ପ୍ରଭୁ ଖ୍ରୀଷ୍ଟ।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ଲାଇକ୍ କରନ୍ତୁ |</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ତା'ପରେ ଯୀଶୁ ତାହାଙ୍କୁ କହିଲେ, "ଉଠ! ତୁମ୍ଭର ଗଦା ଉଠାଇ ଚାଲ।"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r" altLang="ko-KR" sz="3600">
                <a:solidFill>
                  <a:schemeClr val="tx1">
                    <a:lumMod val="65000"/>
                    <a:lumOff val="35000"/>
                  </a:schemeClr>
                </a:solidFill>
              </a:rPr>
              <a:t>9. ଥରେ ଲୋକଟି ସୁସ୍ଥ ହୋଇଗଲା; ସେ ନିଜ ଖଟ ଉଠାଇ ଚାଲିଲେ। ଯେଉଁ ଦିନ ଏହା ଘଟିଥିଲା ଏକ ବିଶ୍ରାମବାର ଥିଲା,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ଯୋହନ ::</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65 65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ଯିଏ 5000 ପୁରୁଷଙ୍କୁ ଖାଇବାକୁ ଦେଇଥିଲେ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ଏହା ପରେ ଯୀଶୁ ରୋଟୀ ନେଇ ଧନ୍ୟବାଦ ଅର୍ପଣ କଲେ ଏବଂ ଯେଉଁମାନେ ଚାହିଁଲେ ବସିଥିଲେ ସେମାନଙ୍କୁ ବଣ୍ଟନ କଲେ। ସେ ମାଛ ସହିତ ମଧ୍ୟ କରିଥିଲେ।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ଯୀଶୁଙ୍କ ଶିକ୍ଷା ଶୁଣିବା ପାଇଁ ପାଞ୍ଚ ହଜାରରୁ ଅଧିକ ଲୋକ ଏକାଠି ହୋଇଥିଲେ।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ଏହା ମଧ୍ୟାହ୍ନ ଭୋଜନ ସମୟ ଥିଲା | ସମସ୍ତେ ଭୋକିଲା ଥିଲେ, କିନ୍ତୁ ସେମାନଙ୍କର ଖାଇବାକୁ ଖାଦ୍ୟ ନଥିଲା, ଏବଂ ସେମାନଙ୍କର ଦୁଇଟି ମାଛ ଏବଂ ପାଞ୍ଚଟି ରୁଟି ଥିଲା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ତା’ପରେ ରୁଟି ଓ ମାଛ ନେଇ ଧନ୍ୟବାଦ ଦେଲେ ଏବଂ ବସିଥିବା ଲୋକଙ୍କୁ ଇଚ୍ଛା ଅନୁସାରେ ବଣ୍ଟନ କଲେ।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କିଛି ଆଶ୍ଚର୍ଯ୍ୟଜନକ ଘଟଣା ଘଟିଗଲା! 5,000, ୦୦୦ ଲୋକ ପୂର୍ଣ୍ଣ ହେବାକୁ ଯଥେଷ୍ଟ 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ଏବଂ ସେମାନେ ସେମାନଙ୍କୁ ଏକତ୍ର କରି ବାର ଟୋକେଇ ଭର୍ତ୍ତି କଲେ।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ଆମ ପାଇଁ 5000 ରୁ ଅଧିକ ଲୋକଙ୍କୁ ପୂର୍ଣ୍ଣ କରିବାର କ way ଣସି ଉପାୟ ନାହିଁ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ପାଞ୍ଚଟି ରୁଟି ଏବଂ ଦୁଇଟି ମାଛ ସହିତ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କିନ୍ତୁ God ଶ୍ବରଙ୍କ ପୁତ୍ର ଯୀଶୁ ସେମାନଙ୍କ ସହିତ ଚମତ୍କାର କଲେ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ଏହା ଅଧିକ ଗୁରୁତ୍ୱପୂର୍ଣ୍ଣ ଯେ ଆମେ ସବୁବେଳେ ଯୀଶୁଙ୍କ ସହିତ ରହିଥାଉ ଯେ ଆମର କିଛି ଅଛି କି ନାହିଁ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ଯିଏ ଆମକୁ ପ୍ରଚୁର ଖାଦ୍ୟ ଦେଇପାରିବେ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47 47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ଯୀଶୁଙ୍କ ଜନ୍ମଦିନର ଶୁଭେଚ୍ଛା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5000 ଲୋକଙ୍କୁ ଖାଇବାକୁ ଦେବା ପରେ କେତେ ଖାଦ୍ୟ ବାକି ରହିଲା?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ଦଶ ଟୋକେଇ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ଏକାଦଶ ଟୋକେଇ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ବାର ଟୋକେଇ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ତେର </a:t>
            </a:r>
            <a:r xmlns:a="http://schemas.openxmlformats.org/drawingml/2006/main">
              <a:rPr lang="or" altLang="ko-KR" sz="2800">
                <a:solidFill>
                  <a:schemeClr val="tx1">
                    <a:lumMod val="65000"/>
                    <a:lumOff val="35000"/>
                  </a:schemeClr>
                </a:solidFill>
              </a:rPr>
              <a:t>ଟୋକେଇ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③ </a:t>
            </a:r>
            <a:r xmlns:a="http://schemas.openxmlformats.org/drawingml/2006/main">
              <a:rPr lang="or" altLang="ko-KR" sz="2800">
                <a:solidFill>
                  <a:srgbClr val="ff0000"/>
                </a:solidFill>
              </a:rPr>
              <a:t>ବାର ଟୋକେଇ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ଏହା ପରେ ଯୀଶୁ ରୋଟୀ ନେଇ ଧନ୍ୟବାଦ ଅର୍ପଣ କଲେ ଏବଂ ଯେଉଁମାନେ ଚାହିଁଲେ ବସିଥିଲେ ସେମାନଙ୍କୁ ବଣ୍ଟନ କଲେ। ସେ ମାଛ ସହିତ ମଧ୍ୟ କରିଥିଲେ।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66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ପାଣି ଉପରେ ବୁଲୁଛନ୍ତି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ସେମାନେ ସା three େ ତିନି ସା miles ଼େ ତିନି କିଲୋମିଟର ଧାଡିରେ ଗଲେ, ସେମାନେ ଦେଖିଲେ ଯେ ଯୀଶୁ ଡଙ୍ଗା ନିକଟକୁ ଆସୁଛନ୍ତି, ପାଣି ଉପରେ ବୁଲୁଛନ୍ତି; ସେମାନେ ଭୟଭୀତ ହେଲେ।</a:t>
            </a:r>
            <a:endParaRPr xmlns:a="http://schemas.openxmlformats.org/drawingml/2006/main" lang="en-US" altLang="ko-KR" sz="3600"/>
          </a:p>
          <a:p>
            <a:pPr xmlns:a="http://schemas.openxmlformats.org/drawingml/2006/main" lvl="0">
              <a:defRPr/>
            </a:pPr>
            <a:r xmlns:a="http://schemas.openxmlformats.org/drawingml/2006/main">
              <a:rPr lang="or" altLang="ko-KR" sz="3600"/>
              <a:t>କିନ୍ତୁ ସେ ସେମାନଙ୍କୁ କହିଲେ, "ମୁଁ, ଭୟ କର ନାହିଁ।"</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ନିଜେ ପର୍ବତ ଉପରେ ପ୍ରାର୍ଥନା କରୁଥିବାବେଳେ ଶିଷ୍ୟମାନେ ଡଙ୍ଗାକୁ ହ୍ରଦ ଆରପାରିକୁ ଯାଉଥିଲେ।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ଶେଷରେ, ଅନ୍ଧାର ହୋଇଗଲା ଏବଂ ପବନ ଏବଂ ଜଳ ଶକ୍ତିଶାଳୀ ଏବଂ କଠିନ ହେଲା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“ସେଠାକୁ ଦେଖ! କେହି ଜଣେ ପାଣି ଉପରେ ବୁଲୁଛନ୍ତି! “ସେମାନେ ଭୟଭୀତ ହେଲେ। ସେମାନଙ୍କ ମଧ୍ୟରୁ ଜଣେ କାନ୍ଦିଲା, “କେହି ପାଣି ଉପରେ ବୁଲୁଛନ୍ତି!”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 ହେଉଛି: ଭୟ କର ନାହିଁ!" ଯୀଶୁ ହିଁ ପାଣି ଉପରେ ବୁଲୁଛନ୍ତି।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ସେମାନେ ଏଥିରେ ଆଶ୍ଚର୍ଯ୍ୟ ହୋଇଗଲେ। ସେମାନେ ଡଙ୍ଗାରେ ଯୀଶୁଙ୍କୁ ସ୍ୱାଗତ କଲେ। ସେମାନେ ଭାବିଲେ, “ଯୀଶୁ ନିଶ୍ଚୟ God ଶ୍ବରଙ୍କ ପୁତ୍ର!”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ପାଣି ଉପରେ ଚାଲିବା କିଛି ଅଟେ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କେହି କରିପାରିବେ ନାହିଁ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କିନ୍ତୁ ଯୀଶୁ ଜଳ ଉପରେ ଚାଲିଲେ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ତାଙ୍କ ଶିଷ୍ୟମାନଙ୍କୁ ଖୋଜିବା ପାଇଁ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କାରଣ ଯୀଶୁ ଜଣେ ବିଶେଷ ବ୍ୟକ୍ତି,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ପରମେଶ୍ୱରଙ୍କ ପୁତ୍ର।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ଆମକୁ ପ୍ରକୃତରେ ବିଶ୍ୱାସ କରିବା ଆବଶ୍ୟକ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ଯୀଶୁ ହେଉଛନ୍ତି ପରମେଶ୍ୱରଙ୍କ ପୁତ୍ର।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ଶବ୍ଦ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ସେମାନେ ଘରକୁ ଆସିବା ପରେ ପିଲାଟିକୁ ତାଙ୍କ ମାତା ମରିୟମଙ୍କ ସହିତ ଦେଖିଲେ, ଏବଂ ସେମାନେ ପ୍ରଣାମ କଲେ। ତା’ପରେ ସେମାନେ ସେମାନଙ୍କର ଭଣ୍ଡାର ଖୋଲି ସୁନା, ଧୂପ ଓ ଗନ୍ଧର ଉପହାର ଦେଲେ।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 ୨: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rgbClr val="ff0000"/>
                </a:solidFill>
              </a:rPr>
              <a:t>ଯୀଶୁ କିଏ?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ଯିଏ ଆମକୁ ସାହାଯ୍ୟ କରିବାକୁ ଏବଂ ଆମକୁ ବଞ୍ଚାଇବାକୁ ସାହାଯ୍ୟ କରିବାକୁ ଆସନ୍ତି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ହ୍ରଦ ମ Jesus ିରେ ଯୀଶୁ କିପରି ନିଜ ଶିଷ୍ୟମାନଙ୍କ ନିକଟକୁ ଆସିଲେ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ପାଣି ଉପରେ ଉଡିବା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ଦ୍ରୁତ </a:t>
            </a:r>
            <a:r xmlns:a="http://schemas.openxmlformats.org/drawingml/2006/main">
              <a:rPr lang="or" altLang="ko-KR" sz="2800">
                <a:solidFill>
                  <a:schemeClr val="tx1">
                    <a:lumMod val="65000"/>
                    <a:lumOff val="35000"/>
                  </a:schemeClr>
                </a:solidFill>
              </a:rPr>
              <a:t>ଡଙ୍ଗାରେ ଯିବା…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ପହଁରିବା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ପାଣି ଉପରେ ଚାଲିବା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rgbClr val="ff0000"/>
                </a:solidFill>
              </a:rPr>
              <a:t>ପାଣି ଉପରେ ଚାଲିବା </a:t>
            </a:r>
            <a:endParaRPr xmlns:a="http://schemas.openxmlformats.org/drawingml/2006/main" lang="en-US" altLang="ko-KR" sz="2800">
              <a:solidFill>
                <a:srgbClr val="ff0000"/>
              </a:solidFill>
            </a:endParaRPr>
            <a:r xmlns:a="http://schemas.openxmlformats.org/drawingml/2006/main">
              <a:rPr lang="or" altLang="en-US" sz="28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ସେମାନେ ସା three େ ତିନି ସା miles ଼େ ତିନି କିଲୋମିଟର ଧାଡିରେ ଗଲେ, ସେମାନେ ଦେଖିଲେ ଯେ ଯୀଶୁ ଡଙ୍ଗା ନିକଟକୁ ଆସୁଛନ୍ତି, ପାଣି ଉପରେ ବୁଲୁଛନ୍ତି; ସେମାନେ ଭୟଭୀତ ହେଲେ।</a:t>
            </a:r>
            <a:endParaRPr xmlns:a="http://schemas.openxmlformats.org/drawingml/2006/main" lang="en-US" altLang="ko-KR" sz="3600"/>
          </a:p>
          <a:p>
            <a:pPr xmlns:a="http://schemas.openxmlformats.org/drawingml/2006/main" lvl="0">
              <a:defRPr/>
            </a:pPr>
            <a:r xmlns:a="http://schemas.openxmlformats.org/drawingml/2006/main">
              <a:rPr lang="or" altLang="ko-KR" sz="3600"/>
              <a:t>କିନ୍ତୁ ସେ ସେମାନଙ୍କୁ କହିଲେ, "ମୁଁ, ଭୟ କର ନାହିଁ।"</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67 67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ଖ୍ରୀଷ୍ଟଙ୍କ ବିଷୟରେ ପିତରଙ୍କ ସ୍ୱୀକାର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ଶିମୋନ ପିତର ଉତ୍ତର ଦେଲେ, “ତୁମେ ଖ୍ରୀଷ୍ଟ, ଜୀବନ୍ତ ପରମେଶ୍ୱରଙ୍କ ପୁତ୍ର।”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ମାଥିଉ</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ଦିନେ, ଯୀଶୁ ନିଜ ଶିଷ୍ୟମାନଙ୍କୁ ପଚାରିଲେ, "ମନୁଷ୍ୟପୁତ୍ର କିଏ ବୋଲି କୁହନ୍ତି?"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ସେମାନେ ଉତ୍ତର ଦେଲେ, “କେହି କେହି ବାପ୍ତିଜକ ଯୋହନ କୁହନ୍ତି; ଅନ୍ୟମାନେ ଏଲିୟ କୁହନ୍ତି; ଏବଂ ଭବିଷ୍ୟ‌ଦ୍‌ବକ୍ତାମାନଙ୍କ ମଧ୍ୟରୁ ଜଣେ।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ତୁମର କ'ଣ?" ସେ ପଚାରିଲେ। "ତୁମେ କିଏ ବୋଲି ମୁଁ କହୁଛି?"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ଶିମୋନ ପିତର ଉତ୍ତର ଦେଲେ, “ତୁମେ ଖ୍ରୀଷ୍ଟ, ଜୀବନ୍ତ ପରମେଶ୍ୱରଙ୍କ ପୁତ୍ର।”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ବହୁତ ଆନନ୍ଦରେ କହିଲେ। "ତୁମେ ତୁମର ସ୍ ession ୀକାର ବିଷୟରେ ଠିକ୍ କହିଛ! ଏହି ପଥର ଉପରେ ମୁଁ ମୋର ଚର୍ଚ୍ଚ ନିର୍ମାଣ କରିବି!"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ଯୀଶୁ ଜନ୍ମ ହେଲେ, ପୂର୍ବର ଡାକ୍ତରମାନଙ୍କୁ ଏକ ତାରା ଦେଖାଗଲା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ପିତର ପ୍ରକୃତରେ ଜାଣିଥିଲେ ଯେ ଯୀଶୁ କିଏ, ଏବଂ ସେ ଯୀଶୁଙ୍କ ବିଷୟରେ ଠିକ୍ ଭାବରେ ସ୍ୱୀକାର କଲେ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ଏବଂ ଏହା ଶୁଣି ଯୀଶୁ ଠିକ୍ ସ୍ୱୀକାର ପାଇଁ ପିତରଙ୍କୁ ପ୍ରଶଂସା କଲେ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 ଭାବୁଛୁ ଯେ ଯୀଶୁ କିଏ?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ବାଇବଲ ଅନୁଯାୟୀ ଯେପରି ଆମେ ଯୀଶୁଙ୍କୁ ଠିକ୍ ଭାବରେ ଜାଣିବା, ଏବଂ ବାଇବଲ ଅନୁଯାୟୀ ଯେପରି ଯୀଶୁଙ୍କ ବିଷୟରେ ସ୍ୱୀକାର କରିବା ଆବଶ୍ୟକ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rgbClr val="ff0000"/>
                </a:solidFill>
              </a:rPr>
              <a:t>ଯୀଶୁ କିଏ?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ଯିଏ ବିଶ୍ୱାସର ସଠିକ୍ ସ୍ୱୀକାର ଉପରେ ନିଜର ଚର୍ଚ୍ଚ ନିର୍ମାଣ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କିଏ ବୋଲି ପିତର କହିଥିଲେ?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ଖ୍ରୀଷ୍ଟ, God ଶ୍ବରଙ୍କ ପୁତ୍ର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ଶକ୍ତିଶାଳୀ ଏଲିୟ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ବାପ୍ତିଜକ </a:t>
            </a:r>
            <a:r xmlns:a="http://schemas.openxmlformats.org/drawingml/2006/main">
              <a:rPr lang="or" altLang="ko-KR" sz="2800">
                <a:solidFill>
                  <a:schemeClr val="tx1">
                    <a:lumMod val="65000"/>
                    <a:lumOff val="35000"/>
                  </a:schemeClr>
                </a:solidFill>
              </a:rPr>
              <a:t>ଯୋହନ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ଯିରିମିୟ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① </a:t>
            </a:r>
            <a:r xmlns:a="http://schemas.openxmlformats.org/drawingml/2006/main">
              <a:rPr lang="or" altLang="ko-KR" sz="2800">
                <a:solidFill>
                  <a:srgbClr val="ff0000"/>
                </a:solidFill>
              </a:rPr>
              <a:t>ଖ୍ରୀଷ୍ଟ, God ଶ୍ବରଙ୍କ ପୁତ୍ର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ଶିମୋନ ପିତର ଉତ୍ତର ଦେଲେ, “ତୁମେ ଖ୍ରୀଷ୍ଟ, ଜୀବନ୍ତ ପରମେଶ୍ୱରଙ୍କ ପୁତ୍ର।”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ମାଥିଉ</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68 68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ମୂର୍ଖ ଧନୀ ବ୍ୟକ୍ତିଙ୍କ କାହାଣୀ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"କିନ୍ତୁ ପରମେଶ୍ବର ତାଙ୍କୁ କହିଲେ," ହେ ମୂର୍ଖ!</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କହିଲେ, “ମନୁଷ୍ୟର ଜୀବନର ଯାହା ଅଛି, ତାହାର କ do ଣସି ସମ୍ପର୍କ ନାହିଁ।”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ଏବଂ ଯୀଶୁ ଆମକୁ ଏକ କାହାଣୀ କହିଥିଲେ |</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or" altLang="ko-KR" sz="3200">
                <a:solidFill>
                  <a:schemeClr val="tx1">
                    <a:lumMod val="65000"/>
                    <a:lumOff val="35000"/>
                  </a:schemeClr>
                </a:solidFill>
              </a:rPr>
              <a:t>ଏହା ଏକ ମୂର୍ଖ ଧନୀ ବ୍ୟକ୍ତିଙ୍କ ବିଷୟରେ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ଧନୀ ବ୍ୟକ୍ତି ନିଜର ଧନ ଏବଂ ଶସ୍ୟ ପାଇଁ ଏକ ବଡ଼ ଗୋଦାମ ନିର୍ମାଣ କରି ଖୁସି ହେଲେ | "ମୁଁ ଗୋଦାମରେ ବହୁତ ଖାଦ୍ୟ ସଂଗ୍ରହ କରିଛି, ମୋର ପ୍ରାଣ, ବର୍ତ୍ତମାନ ନିଜକୁ ଉପଭୋଗ କର!"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ତା’ପରେ ପରମେଶ୍ୱର ଧନୀ ଲୋକକୁ କହିଲେ।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"ତୁମେ ଜଣେ ମୂର୍ଖ! ଯଦି ମୁଁ ଆଜି ତୁମର ଜୀବନ ନେଉଛି, ତୁମର ସମସ୍ତ ଧନ କାହାର ସମ୍ପତ୍ତି ହେବ?"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“ରାଜା ଜନ୍ମ ହେଲେ ଏହି ତାରା ଦୃଶ୍ୟମାନ ହୁଏ! ଚାଲ ତାରାକୁ ଅନୁସରଣ କରିବା! ” ଡାକ୍ତରମାନେ ତାରାଙ୍କୁ ଅନୁସରଣ କରିବାକୁ ଲାଗିଲେ।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କଥାବାର୍ତ୍ତା କରି କହିଲେ,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"ତୁମ ପାଇଁ ଧନ ସଞ୍ଚୟ କର ନାହିଁ, କିନ୍ତୁ ଭଗବାନଙ୍କ ପାଇଁ। ଆବଶ୍ୟକ କରୁଥିବା ଲୋକଙ୍କୁ ସାହାଯ୍ୟ କରିବାକୁ ଯଥାସମ୍ଭବ ଚେଷ୍ଟା କର।</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or" altLang="ko-KR" sz="3500">
                <a:solidFill>
                  <a:schemeClr val="tx1">
                    <a:lumMod val="65000"/>
                    <a:lumOff val="35000"/>
                  </a:schemeClr>
                </a:solidFill>
              </a:rPr>
              <a:t>ତୁମର ଟଙ୍କା କ’ଣ ପାଇଁ ବ୍ୟବହୃତ ହୁଏ?</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or" altLang="ko-KR" sz="3500">
                <a:solidFill>
                  <a:schemeClr val="tx1">
                    <a:lumMod val="65000"/>
                    <a:lumOff val="35000"/>
                  </a:schemeClr>
                </a:solidFill>
              </a:rPr>
              <a:t>ଏହା କେବଳ ତୁମକୁ ସନ୍ତୁଷ୍ଟ କରିବା ପାଇଁ ବ୍ୟବହୃତ ହେଉଛି କି?</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r" altLang="ko-KR" sz="3500">
                <a:solidFill>
                  <a:schemeClr val="tx1">
                    <a:lumMod val="65000"/>
                    <a:lumOff val="35000"/>
                  </a:schemeClr>
                </a:solidFill>
              </a:rPr>
              <a:t>ଟଙ୍କା ବ୍ୟବହାର କରାଯିବା ଉଚିତ୍ |</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r" altLang="ko-KR" sz="3500">
                <a:solidFill>
                  <a:schemeClr val="tx1">
                    <a:lumMod val="65000"/>
                    <a:lumOff val="35000"/>
                  </a:schemeClr>
                </a:solidFill>
              </a:rPr>
              <a:t>ପରମେଶ୍ୱରଙ୍କ ଗ glory ରବ ନିମନ୍ତେ।</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r" altLang="ko-KR" sz="3500">
                <a:solidFill>
                  <a:schemeClr val="tx1">
                    <a:lumMod val="65000"/>
                    <a:lumOff val="35000"/>
                  </a:schemeClr>
                </a:solidFill>
              </a:rPr>
              <a:t>ଆମ୍ଭେମାନେ ପରମେଶ୍ୱରଙ୍କ ରାଜ୍ୟର ଲୋକ। ତେଣୁ, ନିଜ ଅର୍ଥରେ ଆବଶ୍ୟକ ଲୋକଙ୍କୁ ସାହାଯ୍ୟ କରିବା ଆମ ପାଇଁ ଆବଶ୍ୟକ |</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ସମସ୍ତ ଜୀବନ ଏବଂ ସମସ୍ତ ଧନର ମାଲିକ ଅଟନ୍ତି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ମୂର୍ଖ ଧନୀ ଲୋକ ନିଜ ଆତ୍ମା ପାଇଁ କ’ଣ କଲା?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ସେ </a:t>
            </a:r>
            <a:r xmlns:a="http://schemas.openxmlformats.org/drawingml/2006/main">
              <a:rPr lang="or" altLang="ko-KR" sz="2800">
                <a:solidFill>
                  <a:schemeClr val="tx1">
                    <a:lumMod val="65000"/>
                    <a:lumOff val="35000"/>
                  </a:schemeClr>
                </a:solidFill>
              </a:rPr>
              <a:t>ଗରିବ ଲୋକଙ୍କୁ ସାହାଯ୍ୟ କଲେ।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ସେ ପରମେଶ୍ୱରଙ୍କୁ ଉପାସନା କଲେ।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ସେ ସୁସମାଚାର ପ୍ରଚାର କଲେ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 ବହୁତ ଧନ ଗଚ୍ଛିତ କଲେ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ସେ ବହୁତ ଧନ ଗଚ୍ଛିତ କଲେ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"କିନ୍ତୁ ପରମେଶ୍ବର ତାଙ୍କୁ କହିଲେ," ହେ ମୂର୍ଖ!</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69 69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ହଜିଯାଇଥିବା ମେଷକୁ ଖୋଜୁଛି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 ଆପଣଙ୍କୁ କହୁଛି ଯେ ସେହିଭଳି ଜଣେ ପାପୀ ଉପରେ ସ୍ୱର୍ଗରେ ଅଧିକ ଆନନ୍ଦ ମିଳିବ, ଯିଏ ନବେ ନଅରୁ ଅଧିକ ଧାର୍ମିକ ବ୍ୟକ୍ତିଙ୍କ ଅପେକ୍ଷା ଅନୁତାପ କରିବେ ନାହିଁ, ଯେଉଁମାନେ ଅନୁତାପ କରିବା ଆବଶ୍ୟକ କରନ୍ତି ନାହିଁ |</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15: 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ଦିନେ ଗୋଟିଏ ମେଣ୍ alone ା ନିଜ ସାଙ୍ଗମାନଙ୍କ ମେଣ୍ from ାଠାରୁ ଅଲଗା ହୋଇ ରହିଗଲା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ମେଷପାଳକ ମେଣ୍ count ାଗୁଡ଼ିକୁ ଗଣନା କଲେ ଏବଂ ଦେଖିଲେ ଯେ ଶହେ ଜଣଙ୍କ ମଧ୍ୟରୁ ଜଣେ ଅଦୃଶ୍ୟ ହୋଇଯାଇଛନ୍ତି!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ମେଷପାଳକ 99 ମେଣ୍ left ା ଛାଡି ହଜିଯାଇଥିବା ମେଣ୍ for ାକୁ ଖୋଜିବାକୁ ବାହାରିଲେ।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ତାରା ବ Beth ଥଲେହମର ଷ୍ଟଲ ଉପରେ ଅଟକି ଗଲେ | ବାଇବଲ ଭବିଷ୍ୟବାଣୀ କରିଥଲା ଯେ ଯୀଶୁ ବ Beth ଥଲେହମରେ ଜନ୍ମ ହୋଇଥିଲେ।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ଏବଂ ଶେଷରେ ମେଷପାଳକ ହଜିଯାଇଥିବା ମେଣ୍ found ାକୁ ପାଇଲେ।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ମେଷପାଳକ ଆନନ୍ଦ ପାଇଁ ମେଣ୍ with ା ସହିତ ଘରକୁ ଆସି ଏକ ବଡ଼ ଭୋଜି କଲା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କଥାବାର୍ତ୍ତା କରି କହିଲେ,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"ଯେପରି ମେଷପାଳକ ହଜିଯାଇଥିବା ମେଣ୍ find ା ପାଇ ଖୁସି ହୁଅନ୍ତି,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ଜଣେ ପାପୀଙ୍କର ଅନୁତାପରେ ଭଗବାନ ପ୍ରସନ୍ନ ଅଟନ୍ତି।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ହଜିଯାଇଥିବା ମେଣ୍ find ା ଖୋଜିବା ପାଇଁ ମେଷପାଳକକୁ ଅଗଣିତ ବଳିଦାନ ଦେବାକୁ ପଡିଲା |</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ଆମକୁ ଉଦ୍ଧାର କରିବା ପାଇଁ ଯୀଶୁ ନିଜ ଜୀବନକୁ ଉତ୍ସର୍ଗ କଲେ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ଆମକୁ ହଜିଯାଇଥିବା ମେଣ୍ like ା ପରି ଉଦ୍ଧାର କରିଥିବାରୁ ଆମେ ଯୀଶୁଙ୍କୁ ଧନ୍ୟବାଦ ଦେବା ଆବଶ୍ୟକ |</a:t>
            </a:r>
            <a:r xmlns:a="http://schemas.openxmlformats.org/drawingml/2006/main">
              <a:rPr lang="o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a:t>
            </a:r>
            <a:r xmlns:a="http://schemas.openxmlformats.org/drawingml/2006/main">
              <a:rPr lang="or" altLang="en-US" sz="3600">
                <a:solidFill>
                  <a:srgbClr val="0070c0"/>
                </a:solidFill>
              </a:rPr>
              <a:t> </a:t>
            </a:r>
            <a:r xmlns:a="http://schemas.openxmlformats.org/drawingml/2006/main">
              <a:rPr lang="or" altLang="ko-KR" sz="3600">
                <a:solidFill>
                  <a:srgbClr val="0070c0"/>
                </a:solidFill>
              </a:rPr>
              <a:t>ହେଉଛି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ଯିଏ ପାପରୁ ଆମର ଅନୁତାପରେ ଆନନ୍ଦିତ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ହଜିଯାଇଥିବା ମେଣ୍ for ା ଖୋଜିବା ସମୟରେ ମେଷପାଳକ କ’ଣ କରିନାହାଁନ୍ତି?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ହଜିଯାଇଥିବା ମେଣ୍ search ାକୁ ଖୋଜିବା ପାଇଁ ସେ 99 ମେଣ୍ left ା ଛାଡିଥିଲେ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The ହଜିଯାଇଥିବାକୁ ପାଇ ସେ ଖୁସି ହେଲେ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ନୂତନ </a:t>
            </a:r>
            <a:r xmlns:a="http://schemas.openxmlformats.org/drawingml/2006/main">
              <a:rPr lang="or" altLang="ko-KR" sz="2800">
                <a:solidFill>
                  <a:schemeClr val="tx1">
                    <a:lumMod val="65000"/>
                    <a:lumOff val="35000"/>
                  </a:schemeClr>
                </a:solidFill>
              </a:rPr>
              <a:t>ମେଣ୍ bought ା କିଣିଲେ।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People </a:t>
            </a:r>
            <a:r xmlns:a="http://schemas.openxmlformats.org/drawingml/2006/main">
              <a:rPr lang="or" altLang="ko-KR" sz="2800">
                <a:solidFill>
                  <a:schemeClr val="tx1">
                    <a:lumMod val="65000"/>
                    <a:lumOff val="35000"/>
                  </a:schemeClr>
                </a:solidFill>
              </a:rPr>
              <a:t>ସେ ଏକ ପାର୍ଟୀ ପାଇଁ ଲୋକଙ୍କୁ ଡାକିଲେ |</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ନୂତନ </a:t>
            </a:r>
            <a:r xmlns:a="http://schemas.openxmlformats.org/drawingml/2006/main">
              <a:rPr lang="or" altLang="ko-KR" sz="2800">
                <a:solidFill>
                  <a:srgbClr val="ff0000"/>
                </a:solidFill>
              </a:rPr>
              <a:t>ମେଣ୍ bought ା କିଣିଲେ।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 ଆପଣଙ୍କୁ କହୁଛି ଯେ ସେହିଭଳି ଜଣେ ପାପୀ ଉପରେ ସ୍ୱର୍ଗରେ ଅଧିକ ଆନନ୍ଦ ମିଳିବ, ଯିଏ ନବେ ନଅରୁ ଅଧିକ ଧାର୍ମିକ ବ୍ୟକ୍ତିଙ୍କ ଅପେକ୍ଷା ଅନୁତାପ କରିବେ ନାହିଁ, ଯେଉଁମାନେ ଅନୁତାପ କରିବା ଆବଶ୍ୟକ କରନ୍ତି ନାହିଁ |</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15: 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70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ଉତ୍ତମ ଶମିରୋଣୀୟର କାହାଣୀ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"ଆପଣ ଭାବୁଥିବେ ଏହି ତିନିଜଣଙ୍କ ମଧ୍ୟରୁ କେଉଁଟି ଡକାୟତଙ୍କ ହାତରେ ପଡ଼ିଥିବା ବ୍ୟକ୍ତିଙ୍କ ପଡ଼ୋଶୀ ଥିଲା?"</a:t>
            </a:r>
            <a:endParaRPr xmlns:a="http://schemas.openxmlformats.org/drawingml/2006/main" lang="en-US" altLang="ko-KR" sz="3600"/>
          </a:p>
          <a:p>
            <a:pPr xmlns:a="http://schemas.openxmlformats.org/drawingml/2006/main" lvl="0">
              <a:defRPr/>
            </a:pPr>
            <a:r xmlns:a="http://schemas.openxmlformats.org/drawingml/2006/main">
              <a:rPr lang="or" altLang="ko-KR" sz="3600"/>
              <a:t>ଆଇନର ବିଶେଷଜ୍ଞ ଉତ୍ତର ଦେଇଛନ୍ତି, ଯିଏ ତାଙ୍କୁ ଦୟା କରିଥିଲେ। ଯୀଶୁ ତାହାଙ୍କୁ କହିଲେ, “ଯାଅ ଓ ସେହିପରି କର।”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ଜଣେ ବ୍ୟକ୍ତି ଏକୁଟିଆ ବୁଲୁଥିବା ବେଳେ ସେ ଡକାୟତମାନଙ୍କୁ ଭେଟିଥିଲେ। ସେମାନେ ତାଙ୍କୁ ବସ୍ତ୍ର କା ipped ିଦେଲେ, ମାଡ଼ ମାରିଲେ ଏବଂ ଚାଲିଗଲେ।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ତା’ପରେ ଜଣେ ଯାଜକ ତାଙ୍କୁ ରାସ୍ତାରେ ଦେଖିବା ପାଇଁ ଘଟିଲା, ସେ ଅନ୍ୟ ପାର୍ଶ୍ୱ ଦେଇ ଗଲେ | ଜଣେ ଲେବୀୟ ମଧ୍ୟ ତାହା କଲେ।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ବ Beth ଥଲେହମର ଷ୍ଟଲ ଭିତରେ ମରିୟମ, ଯୋଷେଫ ଏବଂ ଶିଶୁ ଯୀଶୁ ଥିଲେ, ଯେଉଁମାନେ ପୃଥିବୀକୁ ରାଜା ଭାବରେ ଆସିଥିଲେ।</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ତୃତୀୟରେ, ଜଣେ ଶମିରୋଣୀୟ ତାଙ୍କୁ ଦେଖିବା ପାଇଁ ଘଟିଲା | ଶମିରୋଣୀୟମାନେ ଯିହୁଦୀମାନଙ୍କୁ ପସନ୍ଦ କରୁନଥିଲେ।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ଶମିରୋଣୀୟ ଜଣକ ତାଙ୍କ ପ୍ରତି ଦୟା କଲେ, ତେଣୁ ତାଙ୍କର ଚିକିତ୍ସା କଲେ ଏବଂ ତାଙ୍କର ଯତ୍ନ ନେଲେ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କହିଥିଲେ: "God ଶ୍ବରଙ୍କ ଲୋକମାନେ ଯେକ time ଣସି ସମୟରେ ଜଣେ ଭଲ ପଡ଼ୋଶୀ ହେବା ଆବଶ୍ୟକ, ଯେଉଁମାନେ ଆବଶ୍ୟକ କରୁଥିବା ଲୋକଙ୍କୁ ସାହାଯ୍ୟ କରନ୍ତି।"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ପୁରୋହିତ ଏବଂ ଲେବୀୟମାନେ ଭୂପୃଷ୍ଠରେ God ଶ୍ବରଙ୍କ ନିକଟତର ମନେ ହେଉଥିଲେ, କିନ୍ତୁ ସେମାନେ ଅନ୍ୟ କାହାକୁ ଭଲ ପାଉ ନଥିଲେ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ଶମିରୋଣୀୟ, ଭୂପୃଷ୍ଠରେ, ଭଗବାନଙ୍କ ନିକଟତର ନଥିବା ପରି ମନେ ହେଉଥିଲା, କିନ୍ତୁ ଜଣେ ଭଲ ପଡ଼ୋଶୀ ଯିଏ ଅନ୍ୟମାନଙ୍କୁ ଭଲ ପାଇବାକୁ ଇଚ୍ଛୁକ ଥିଲା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ଆମେ ମଧ୍ୟ ସେହିମାନେ ହେବା ଉଚିତ ଯେଉଁମାନେ ଆମର ପଡ଼ୋଶୀମାନଙ୍କୁ ସାହାଯ୍ୟ କରନ୍ତି ଯଦି ଆମେ God ଶ୍ବରଙ୍କ ନିକଟତର ଅଟୁ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ଆମ୍ଭେମାନେ ଯେଉଁମାନେ ନିଜ ପାପ ପାଇଁ ମରିବାକୁ ବାଧ୍ୟ ଅଟୁ, ଯେପରି ଲୁଟ ହୋଇଛି।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r" altLang="ko-KR" sz="3600">
                <a:solidFill>
                  <a:schemeClr val="tx1">
                    <a:lumMod val="65000"/>
                    <a:lumOff val="35000"/>
                  </a:schemeClr>
                </a:solidFill>
              </a:rPr>
              <a:t>କିନ୍ତୁ ଯୀଶୁ ହିଁ ଆମକୁ ଏହି ଭୟଙ୍କର ପରିସ୍ଥିତିରୁ ରକ୍ଷା କରିଛନ୍ତି।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ଯାଜକ ଓ ଲେବୀୟମାନେ ଡକାୟତି ହୋଇଥିବା ଜଣେ ବ୍ୟକ୍ତିଙ୍କୁ ଦେଖି କ’ଣ କଲେ?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ସେମାନେ ତାଙ୍କ ପାଇଁ ପ୍ରାର୍ଥନା କଲେ।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ତାଙ୍କର କ୍ଷତଗୁଡ଼ିକର ଚିକିତ୍ସା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Him </a:t>
            </a:r>
            <a:r xmlns:a="http://schemas.openxmlformats.org/drawingml/2006/main">
              <a:rPr lang="or" altLang="ko-KR" sz="2800">
                <a:solidFill>
                  <a:schemeClr val="tx1">
                    <a:lumMod val="65000"/>
                    <a:lumOff val="35000"/>
                  </a:schemeClr>
                </a:solidFill>
              </a:rPr>
              <a:t>ସେମାନେ ତାଙ୍କୁ ଡାକ୍ତରଖାନା ନେଇଥିଲେ।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ସେମାନେ ଅନ୍ୟ ପାର୍ଶ୍ୱରେ ତାହା ଦେଇ ଗଲେ।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ସେମାନେ ଅନ୍ୟ ପାର୍ଶ୍ୱରେ ତାହା ଦେଇ ଗଲେ।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"ଆପଣ ଭାବୁଥିବେ ଏହି ତିନିଜଣଙ୍କ ମଧ୍ୟରୁ କେଉଁଟି ଡକାୟତଙ୍କ ହାତରେ ପଡ଼ିଥିବା ବ୍ୟକ୍ତିଙ୍କ ପଡ଼ୋଶୀ ଥିଲା?"</a:t>
            </a:r>
            <a:endParaRPr xmlns:a="http://schemas.openxmlformats.org/drawingml/2006/main" lang="en-US" altLang="ko-KR" sz="3600"/>
          </a:p>
          <a:p>
            <a:pPr xmlns:a="http://schemas.openxmlformats.org/drawingml/2006/main" lvl="0">
              <a:defRPr/>
            </a:pPr>
            <a:r xmlns:a="http://schemas.openxmlformats.org/drawingml/2006/main">
              <a:rPr lang="or" altLang="ko-KR" sz="3600"/>
              <a:t>ଆଇନର ବିଶେଷଜ୍ଞ ଉତ୍ତର ଦେଇଛନ୍ତି, ଯିଏ ତାଙ୍କୁ ଦୟା କରିଥିଲେ। ଯୀଶୁ ତାହାଙ୍କୁ କହିଲେ, “ଯାଅ ଓ ସେହିପରି କର।”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71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ମରିୟମ ଏବଂ ମାର୍ଥା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or" altLang="ko-KR" sz="4000"/>
              <a:t>କିନ୍ତୁ କେବଳ ଗୋଟିଏ ଜିନିଷ ଆବଶ୍ୟକ | ମରିୟମ ଯାହା ଭଲ ତାହା ବାଛିଛନ୍ତି, ଏବଂ ତାହା ତାଙ୍କଠାରୁ ଛଡ଼ାଯିବ ନାହିଁ। "</a:t>
            </a:r>
            <a:endParaRPr xmlns:a="http://schemas.openxmlformats.org/drawingml/2006/main" lang="en-US" altLang="ko-KR" sz="4000"/>
          </a:p>
          <a:p>
            <a:pPr xmlns:a="http://schemas.openxmlformats.org/drawingml/2006/main" lvl="0">
              <a:defRPr/>
            </a:pPr>
            <a:r xmlns:a="http://schemas.openxmlformats.org/drawingml/2006/main">
              <a:rPr lang="o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o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ଯୀଶୁଙ୍କୁ ମରିୟମ ଏବଂ ମାର୍ଥାଙ୍କ ଘରକୁ ନିମନ୍ତ୍ରଣ କରାଯାଇଥିଲା |</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ପୂର୍ବର ଡାକ୍ତରମାନେ ଯୀଶୁଙ୍କୁ ଉପହାର ସ୍ୱରୂପ ପ୍ରସ୍ତୁତ କରିଥିବା ସୁନା, ଧୂପ ଓ ଗନ୍ଧରସ ଦେଇଥିଲେ। “ଏହି ଦେଶକୁ ଆସିଥିବାରୁ ଯୀଶୁଙ୍କୁ ଧନ୍ୟବାଦ!”</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ମାର୍ଥା କାମ କରିବାରେ ବ୍ୟସ୍ତ ଥିବାବେଳେ ମରିୟମ ଉତ୍ସାହର ସହିତ ଯୀଶୁଙ୍କ କଥା ଶୁଣିଲେ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ମାର୍ଥା ଭାବିଲେ, “ମୁଁ ବିଶ୍ୱାସ କରିପାରୁ ନାହିଁ ଯେ ମରିୟମ ମୋତେ ଏକୁଟିଆ କାମ କରିବାକୁ ଦିଅନ୍ତି।</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ଶେଷରେ ମାର୍ଥା ଯୀଶୁଙ୍କ ନିକଟରେ ଅଭିଯୋଗ କଲେ। "ଯୀଶୁ, ଦୟାକରି ମରିୟମଙ୍କୁ ଛାଡିଦିଅ। ମୋର ଏକୁଟିଆ କାମ କରିବାକୁ ବହୁତ କାମ ଅଛି।"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କହିଥିଲେ, "ଅଧିକ କର ନାହିଁ। ମରିୟମ ଶୁଣିବାକୁ ପସନ୍ଦ କରନ୍ତି, ତେଣୁ ସେ ଶୁଣିବାକୁ ଲାଗିବେ।"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ମାର୍ଥା ଭାବିଲେ ଯେ ମରିୟମ ଯୀଶୁଙ୍କ କଥା ଶୁଣିବା ଠିକ୍ ନୁହେଁ ଯେତେବେଳେ ସେମାନଙ୍କର ଅନେକ କାର୍ଯ୍ୟ କରିବାକୁ ପଡିବ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କିନ୍ତୁ ଯୀଶୁ ସେମାନଙ୍କୁ ଶିଖାଇଲେ ଯେ ଯୀଶୁଙ୍କ କଥା ଶୁଣିବା ଅନ୍ୟ ସମସ୍ତ ଜିନିଷଠାରୁ ଅଧିକ ମୂଲ୍ୟବାନ ଅଟେ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ବାଇବଲ ଶୁଣିବା ଏବଂ ଶିଖିବାର ସମୟ ଆମ ପାଇଁ ସବୁଠାରୁ ମୂଲ୍ୟବାନ ସମୟ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ବାଇବଲ ଶୁଣିବା ଏବଂ ଶିଖିବା ପାଇଁ ଆମକୁ ସମୟରୁ ବଞ୍ଚିତ କରାଯିବା ଉଚିତ୍ ନୁହେଁ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ଯେଉଁମାନେ God ଶ୍ବରଙ୍କ ବାକ୍ୟ ଶୁଣନ୍ତି, ସେମାନଙ୍କୁ ଯୀଶୁ ହିଁ ପ୍ରେମ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ମାର୍ଥା ବହୁତ କାମ କରୁଥିବାବେଳେ ମରିୟମ କ’ଣ କରିଥିଲେ?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ସେ ପ୍ରାର୍ଥନା କଲେ।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ଯୀଶୁ </a:t>
            </a:r>
            <a:r xmlns:a="http://schemas.openxmlformats.org/drawingml/2006/main">
              <a:rPr lang="or" altLang="ko-KR" sz="2800">
                <a:solidFill>
                  <a:schemeClr val="tx1">
                    <a:lumMod val="65000"/>
                    <a:lumOff val="35000"/>
                  </a:schemeClr>
                </a:solidFill>
              </a:rPr>
              <a:t>ଯୀଶୁଙ୍କ କଥା ଶୁଣିଲେ।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ସେ ଶୋଇଥିଲା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 ମାର୍ଥାକୁ କଠିନ ସାହାଯ୍ୟ କରିଥିଲେ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ଯୀଶୁ </a:t>
            </a:r>
            <a:r xmlns:a="http://schemas.openxmlformats.org/drawingml/2006/main">
              <a:rPr lang="or" altLang="ko-KR" sz="2800">
                <a:solidFill>
                  <a:srgbClr val="ff0000"/>
                </a:solidFill>
              </a:rPr>
              <a:t>ଯୀଶୁଙ୍କ କଥା ଶୁଣିଲେ।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or" altLang="ko-KR" sz="4000"/>
              <a:t>କିନ୍ତୁ କେବଳ ଗୋଟିଏ ଜିନିଷ ଆବଶ୍ୟକ | ମରିୟମ ଯାହା ଭଲ ତାହା ବାଛିଛନ୍ତି, ଏବଂ ତାହା ତାଙ୍କଠାରୁ ଛଡ଼ାଯିବ ନାହିଁ। "</a:t>
            </a:r>
            <a:endParaRPr xmlns:a="http://schemas.openxmlformats.org/drawingml/2006/main" lang="en-US" altLang="ko-KR" sz="4000"/>
          </a:p>
          <a:p>
            <a:pPr xmlns:a="http://schemas.openxmlformats.org/drawingml/2006/main" lvl="0">
              <a:defRPr/>
            </a:pPr>
            <a:r xmlns:a="http://schemas.openxmlformats.org/drawingml/2006/main">
              <a:rPr lang="o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o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or" altLang="ko-KR" sz="2500" dirty="0">
                <a:solidFill>
                  <a:schemeClr val="tx1">
                    <a:lumMod val="65000"/>
                    <a:lumOff val="35000"/>
                  </a:schemeClr>
                </a:solidFill>
              </a:rPr>
              <a:t>ଇସ୍ରାଏଲର ଗାଲିଲୀରେ ମରିୟମ ନାମକ ଜଣେ କୁମାରୀ ରହୁଥିଲେ। ସେ ଯୋଷେଫ ନାମକ ଜଣେ ଯୁବକ ସହିତ ବିବାହ ବନ୍ଧନରେ ଆବଦ୍ଧ ହୋଇଥିଲେ।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ଡାକ୍ତରମାନେ ଇସ୍ରାଏଲଠାରୁ ବହୁ ଦୂରରେ ରାଜା ଯୀଶୁଙ୍କୁ ଉପାସନା କରିବାକୁ ଆସିଥିଲେ।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 ହେଉଛନ୍ତି ପ୍ରକୃତ ରାଜା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ସାରା ପୃଥିବୀରେ।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 ମଧ୍ୟ ମୋର ରାଜା।</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ଆମକୁ ସର୍ବଦା ରାଜା ଥିବା ଯୀଶୁଙ୍କୁ ଉପାସନା ଏବଂ ଅନୁସରଣ କରିବାର ଜୀବନ ବଞ୍ଚିବା ଆବଶ୍ୟକ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ଆମର ଉପାସନା ଯୋଗ୍ୟ |</a:t>
            </a:r>
            <a:r xmlns:a="http://schemas.openxmlformats.org/drawingml/2006/main">
              <a:rPr altLang="en-US" lang="o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କୁଇଜ୍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ଜନ୍ମଦିନର ଉପହାର ଭାବରେ କେଉଁଟି ପାଇଲେ ନାହିଁ?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ସୁନା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ଧୂପ </a:t>
            </a:r>
            <a:r xmlns:a="http://schemas.openxmlformats.org/drawingml/2006/main">
              <a:rPr altLang="ko-KR" lang="or" sz="2800">
                <a:solidFill>
                  <a:schemeClr val="tx1">
                    <a:lumMod val="65000"/>
                    <a:lumOff val="35000"/>
                  </a:schemeClr>
                </a:solidFill>
              </a:rPr>
              <a:t>_</a:t>
            </a:r>
            <a:r xmlns:a="http://schemas.openxmlformats.org/drawingml/2006/main">
              <a:rPr altLang="en-US" lang="o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ଗନ୍ଧ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କମ୍ପ୍ୟୁଟର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କମ୍ପ୍ୟୁଟର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ଶବ୍ଦ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ସେମାନେ ଘରକୁ ଆସିବା ପରେ ପିଲାଟିକୁ ତାଙ୍କ ମାତା ମରିୟମଙ୍କ ସହିତ ଦେଖିଲେ, ଏବଂ ସେମାନେ ପ୍ରଣାମ କଲେ। ତା’ପରେ ସେମାନେ ସେମାନଙ୍କର ଭଣ୍ଡାର ଖୋଲି ସୁନା, ଧୂପ ଓ ଗନ୍ଧର ଉପହାର ଦେଲେ।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 ୨: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a:t>
            </a:r>
            <a:r xmlns:a="http://schemas.openxmlformats.org/drawingml/2006/main">
              <a:rPr lang="or" altLang="en-US" b="1">
                <a:solidFill>
                  <a:schemeClr val="tx1">
                    <a:lumMod val="50000"/>
                    <a:lumOff val="50000"/>
                  </a:schemeClr>
                </a:solidFill>
              </a:rPr>
              <a:t> </a:t>
            </a:r>
            <a:r xmlns:a="http://schemas.openxmlformats.org/drawingml/2006/main">
              <a:rPr lang="or" altLang="ko-KR" b="1">
                <a:solidFill>
                  <a:schemeClr val="tx1">
                    <a:lumMod val="50000"/>
                    <a:lumOff val="50000"/>
                  </a:schemeClr>
                </a:solidFill>
              </a:rPr>
              <a:t>48 ପରମେଶ୍ୱରଙ୍କ ବାକ୍ୟ</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ଶିଶୁ ଯୀଶୁ ମିଶରକୁ ପଳାଇଲେ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ସେମାନେ ଯିବା ପରେ ପ୍ରଭୁଙ୍କର ଜଣେ ଦୂତ ସ୍ୱପ୍ନରେ ଯୋଷେଫଙ୍କୁ ଦର୍ଶନ ଦେଲେ। ସେ କହିଲା, "ଉଠ, ପିଲାଟିକୁ ଏବଂ ତାଙ୍କ ମାଙ୍କୁ ନେଇ ମିଶରକୁ ପଳାଇ ଯାଅ। ମୁଁ ତୁମକୁ ନ କହିବା ପର୍ଯ୍ୟନ୍ତ ସେଠାରେ ରୁହ, କାରଣ ହେରୋଦ ପିଲାଟିକୁ ମାରିବା ପାଇଁ ଖୋଜିବାକୁ ଯାଉଛନ୍ତି।"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 ୨: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ଇସ୍ରାଏଲର ରାଜା ହେରୋଦ ମାଗୀଙ୍କ ମାଧ୍ୟମରେ ଯୀଶୁଙ୍କ ଜନ୍ମ ଖବର ଶୁଣି ଯୀଶୁଙ୍କୁ ହତ୍ୟା କରିବାକୁ ଷଡଯନ୍ତ୍ର କରିଥିଲେ।</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ତେବେ, ହେରୋଦଙ୍କର ସମସ୍ତ ଷଡଯନ୍ତ୍ର ଜାଣିଥିବା ଭଗବାନ ସ୍ୱପ୍ନରେ କହିଥିଲେ ଯେ ମାଗୀମାନେ ହେରୋଦଙ୍କଠାରୁ ଦୂରେଇ ଯିବା ଉଚିତ୍।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ଆହୁରି ମଧ୍ୟ, ମରିୟମଙ୍କ ସ୍ୱାମୀ ଯୋଷେଫ ସ୍ୱପ୍ନରେ ଜଣେ ଦୂତଙ୍କ କଥା ଶୁଣିଲେ: “ମିଶରକୁ ପଳାୟନ କର | ହେରୋଦ ଯୀଶୁଙ୍କୁ ହତ୍ୟା କରିବାକୁ ଯାଉଛନ୍ତି।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ଏହା ଶୁଣି ଯୋଷେଫ ମରିୟମ ଏବଂ ଶିଶୁ ଯୀଶୁଙ୍କୁ ନେଇ ହେରୋଦଙ୍କଠାରୁ ମିଶରକୁ ପଳାଇଲେ।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or" sz="2800">
                <a:solidFill>
                  <a:schemeClr val="tx1">
                    <a:lumMod val="65000"/>
                    <a:lumOff val="35000"/>
                  </a:schemeClr>
                </a:solidFill>
              </a:rPr>
              <a:t>ଦିନେ ମରିୟମଙ୍କୁ ଜଣେ ଦୂତ ଦେଖାଗଲା | “ନମସ୍କାର, ହେ ଯେଉଁମାନେ ଅତ୍ୟଧିକ ଅନୁଗ୍ରହ ପ୍ରାପ୍ତ! ପ୍ରଭୁ ଆପଣଙ୍କ ସହିତ ଅଛନ୍ତି। ”</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ସମୟରେ, ହେରୋଦ ଜାଣିଥିଲେ ଯେ ସେ ମାଗୀଙ୍କ ଦ୍ୱାରା ପ୍ରତାରିତ ହୋଇଥିଲେ, ବ Beth ଥଲେହମର ସମସ୍ତ ଶିଶୁଙ୍କୁ ହତ୍ୟା କରିବା ପାଇଁ ଏକ ଭୟଙ୍କର ଆଦେଶ ଦେଇଥିଲେ। ହେରୋଦଙ୍କ ମୃତ୍ୟୁ ପର୍ଯ୍ୟନ୍ତ ଯୀଶୁଙ୍କୁ ମିଶରରେ ରହିବାକୁ ପଡିଲା।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ମେଷପାଳକ ଏବଂ ମାଗୀମାନେ ଯୀଶୁ କିଏ ବୋଲି ଚିହ୍ନିଲେ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ହେରୋଦ, ରାଜା ଯୀଶୁଙ୍କୁ ଚିହ୍ନି ପାରିଲେ ନାହିଁ। ଅଧିକନ୍ତୁ, ତାଙ୍କର ଲୋଭ ହେତୁ, ସେ ଯୀଶୁଙ୍କୁ ହତ୍ୟା କରିବାକୁ ଚେଷ୍ଟା କରିବା ପାଇଁ ନିଷ୍ଠୁର ପାପ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ଦୁନିଆରେ ବହୁତ ଲୋକ ଅଛନ୍ତି ଯେଉଁମାନେ ଯୀଶୁଙ୍କ ବିଷୟରେ ଶୁଣିବାକୁ ମନା କରନ୍ତି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ଏହା ଅତ୍ୟନ୍ତ ଗମ୍ଭୀର ପାପ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ମନୁଷ୍ୟର ଶକ୍ତି ଦ୍ୱାରା ଅଟକିବାକୁ ସାହସ କରିପାରନ୍ତି ନାହିଁ |</a:t>
            </a:r>
            <a:r xmlns:a="http://schemas.openxmlformats.org/drawingml/2006/main">
              <a:rPr altLang="en-US" lang="o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ହେରୋଦଙ୍କଠାରୁ କେଉଁଠାରୁ ପଳାଇଲେ?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ମିଶର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ଆମେରିକା</a:t>
            </a:r>
            <a:r xmlns:a="http://schemas.openxmlformats.org/drawingml/2006/main">
              <a:rPr altLang="en-US" lang="o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କୋରିଆ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ରିଅଲ୍ </a:t>
            </a:r>
            <a:r xmlns:a="http://schemas.openxmlformats.org/drawingml/2006/main">
              <a:rPr altLang="ko-KR" lang="o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① </a:t>
            </a:r>
            <a:r xmlns:a="http://schemas.openxmlformats.org/drawingml/2006/main">
              <a:rPr altLang="ko-KR" lang="or" sz="2800">
                <a:solidFill>
                  <a:srgbClr val="ff0000"/>
                </a:solidFill>
              </a:rPr>
              <a:t>ମିଶର</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ସେମାନେ ଯିବା ପରେ ପ୍ରଭୁଙ୍କର ଜଣେ ଦୂତ ସ୍ୱପ୍ନରେ ଯୋଷେଫଙ୍କୁ ଦର୍ଶନ ଦେଲେ। ସେ କହିଲା, "ଉଠ, ପିଲାଟିକୁ ଏବଂ ତାଙ୍କ ମାଙ୍କୁ ନେଇ ମିଶରକୁ ପଳାଇ ଯାଅ। ମୁଁ ତୁମକୁ ନ କହିବା ପର୍ଯ୍ୟନ୍ତ ସେଠାରେ ରୁହ, କାରଣ ହେରୋଦ ପିଲାଟିକୁ ମାରିବା ପାଇଁ ଖୋଜିବାକୁ ଯାଉଛନ୍ତି।"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 ୨: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49 49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ବାଳକ ଯୀଶୁ ମନ୍ଦିରରେ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"ତୁମେ ମୋତେ କାହିଁକି ଖୋଜୁଥିଲ?" ସେ ପଚାରିଲେ। "ତୁମେ ଜାଣି ନାହଁ ଯେ ମୁଁ ମୋ ପିତାଙ୍କ ଘରେ ରହିବାକୁ ପଡୁଛି?"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ନିସ୍ତାରପର୍ବରେ, ଯେତେବେଳେ ଯୀଶୁଙ୍କୁ 12 ବର୍ଷ ହୋଇଥିଲା, ସେ ଏବଂ ତାଙ୍କ ପିତାମାତା ଯିରୁଶାଲମର ମନ୍ଦିରକୁ ଆସିଥିଲେ।</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ଯିରୁଶାଲମର ମନ୍ଦିରରୁ ଘରକୁ ଫେରିବା ବାଟରେ ଯୋଷେଫ ଏବଂ ମରିୟମ ଯୀଶୁଙ୍କୁ ପାଇଲେ ନାହିଁ।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ଯୋଷେଫ ଏବଂ ମରିୟମ ଯୀଶୁଙ୍କୁ ଖୋଜିବା ପାଇଁ ଯିରୁଶାଲମର ମନ୍ଦିରକୁ ଫେରିଗଲେ।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or" altLang="ko-KR" sz="2800" dirty="0">
                <a:solidFill>
                  <a:schemeClr val="tx1">
                    <a:lumMod val="65000"/>
                    <a:lumOff val="35000"/>
                  </a:schemeClr>
                </a:solidFill>
              </a:rPr>
              <a:t>"ମରିୟମ, ତୁମେ ଏକ ପୁତ୍ର ସନ୍ତାନ ଜନ୍ମ ଦେବ ଏବଂ ତୁମେ ତାଙ୍କୁ ଯୀଶୁ ନାମ ଦେବ।" ସେ ଏହି ଖବରକୁ ଭୟ କରୁଥିଲେ।</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"ତୁମେ ଜାଣି ନାହଁ ଯେ ମୁଁ ମୋ ପିତାଙ୍କ ଘରେ ଅଛି?" ଯୀଶୁ ମନ୍ଦିରରେ ବାଇବଲ ଶିକ୍ଷକମାନଙ୍କ ସହ ଆଲୋଚନା କରୁଥିଲେ। ଯୀଶୁଙ୍କ ଜ୍ଞାନ ଦ୍ୱାରା ସମସ୍ତେ ଆଶ୍ଚର୍ଯ୍ୟ ହୋଇଗଲେ।</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ସେହି ଦିନଠାରୁ, ବାଳକ ଯୀଶୁ ତାଙ୍କର ଜ୍ଞାନ ଏବଂ ଉଚ୍ଚତା ବ as ଼ିବା ସହିତ God ଶ୍ବର ଏବଂ ଲୋକମାନଙ୍କ ସହିତ ଅଧିକ ଭଲପାଇବାରେ ଲାଗିଲେ |</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ବାଳକ ଯୀଶୁ ଛୋଟବେଳୁ ଜାଣିଥିଲେ ଯେ ସେ God ଶ୍ବରଙ୍କ ପୁତ୍ର | ଏବଂ ତ୍ରାଣକର୍ତ୍ତା ଭାବରେ ଜୀବନ ପାଇଁ ଆନ୍ତରିକତାର ସହିତ ପ୍ରସ୍ତୁତ |</a:t>
            </a:r>
            <a:r xmlns:a="http://schemas.openxmlformats.org/drawingml/2006/main">
              <a:rPr altLang="en-US" lang="o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ଯଦିଓ ଆମେ ଯୁବକ,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ଆମକୁ ସ୍ପଷ୍ଟ ଭାବରେ ମନେ ରଖିବାକୁ ହେବ ଯେ ଆମେ God ଶ୍ବରଙ୍କ ସନ୍ତାନ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ତେଣୁ ଆମେ God ଶ୍ବର ଏବଂ ଲୋକଙ୍କୁ ଦେଖାଇବା ଆବଶ୍ୟକ ଯେ ଆମେ God ଶ୍ବରଙ୍କ ସନ୍ତାନ ଭାବରେ ବାସ କରୁଛୁ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God ଶ୍ବରଙ୍କ ପୁତ୍ର, କିନ୍ତୁ ସେ ନମ୍ରତା ଏବଂ ଶାରୀରିକ ପିତାମାତାଙ୍କ ଆଜ୍ଞା ପାଳନ କରିବାର ଉଦାହରଣ ଦେଇଛନ୍ତି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ହଜିଯାଇଥିବା ଯୀଶୁ କେଉଁଠାରେ ଥିଲେ?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in</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the</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ଶୌଚାଳୟ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ରାଜପ୍ରାସାଦରେ </a:t>
            </a:r>
            <a:r xmlns:a="http://schemas.openxmlformats.org/drawingml/2006/main">
              <a:rPr altLang="ko-KR" lang="or" sz="2800">
                <a:solidFill>
                  <a:schemeClr val="tx1">
                    <a:lumMod val="65000"/>
                    <a:lumOff val="35000"/>
                  </a:schemeClr>
                </a:solidFill>
              </a:rPr>
              <a:t>_</a:t>
            </a:r>
            <a:r xmlns:a="http://schemas.openxmlformats.org/drawingml/2006/main">
              <a:rPr altLang="en-US" lang="o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in</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the</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ମନ୍ଦିର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House </a:t>
            </a:r>
            <a:endParaRPr xmlns:a="http://schemas.openxmlformats.org/drawingml/2006/main" altLang="en-US" lang="ko-KR" sz="2800">
              <a:solidFill>
                <a:schemeClr val="tx1">
                  <a:lumMod val="65000"/>
                  <a:lumOff val="35000"/>
                </a:schemeClr>
              </a:solidFill>
            </a:endParaRPr>
            <a:r xmlns:a="http://schemas.openxmlformats.org/drawingml/2006/main">
              <a:rPr altLang="en-US" lang="or" sz="2800">
                <a:solidFill>
                  <a:schemeClr val="tx1">
                    <a:lumMod val="65000"/>
                    <a:lumOff val="35000"/>
                  </a:schemeClr>
                </a:solidFill>
              </a:rPr>
              <a:t>ଘରେ</a:t>
            </a: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Temple </a:t>
            </a:r>
            <a:r xmlns:a="http://schemas.openxmlformats.org/drawingml/2006/main">
              <a:rPr altLang="ko-KR" lang="or" sz="2800">
                <a:solidFill>
                  <a:srgbClr val="ff0000"/>
                </a:solidFill>
              </a:rPr>
              <a:t>ମନ୍ଦିରରେ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"ତୁମେ ମୋତେ କାହିଁକି ଖୋଜୁଥିଲ?" ସେ ପଚାରିଲେ। "ତୁମେ ଜାଣି ନାହଁ ଯେ ମୁଁ ମୋ ପିତାଙ୍କ ଘରେ ରହିବାକୁ ପଡୁଛି?"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50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ଯୀଶୁଙ୍କ ବାପ୍ତିସ୍ମ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"ମରୁଭୂମିରେ ଡାକିବାର ଏକ ସ୍ୱର, 'ପ୍ରଭୁଙ୍କ ପାଇଁ ପଥ ପ୍ରସ୍ତୁତ କର, ତାଙ୍କ ପାଇଁ ସିଧା ରାସ୍ତା ତିଆରି କର।'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4. ତେଣୁ ଯୋହନ ଆସି ମରୁଭୂମିରେ ବାପ୍ତିଜିତ ହେଲେ ଏବଂ ପାପ କ୍ଷମା ପାଇଁ ଅନୁତାପର ବାପ୍ତିସ୍ମ ପ୍ରଚାର କଲେ |</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ଯୀଶୁ ତିରିଶ ବର୍ଷ ବୟସରେ ମରୁଭୂମିରେ ଓଟ ପୋଷାକ ପିନ୍ଧି ପଙ୍ଗପାଳ ଓ ବଣୁଆ ମହୁ ଖାଉଥିଲେ।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ତାଙ୍କ ନାମ ବାପ୍ତିଜକ ଯୋହନ ଥିଲେ। ସେ ଲୋକମାନଙ୍କୁ ଅନୁତାପ କରିବାକୁ ଏବଂ ବାପ୍ତିଜିତ ହେବାକୁ ଆହ୍ because ାନ କଲେ କାରଣ ତ୍ରାଣକର୍ତ୍ତା ଆସିବେ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or" altLang="ko-KR" sz="2800" dirty="0">
                <a:solidFill>
                  <a:schemeClr val="tx1">
                    <a:lumMod val="65000"/>
                    <a:lumOff val="35000"/>
                  </a:schemeClr>
                </a:solidFill>
              </a:rPr>
              <a:t>କିନ୍ତୁ, ସେ God's ଶ୍ବରଙ୍କ ବାର୍ତ୍ତା ମାନିଲେ | “ମୁଁ ପ୍ରଭୁଙ୍କର ସେବକ। ତୁମେ ଯେପରି କହିଛ ତାହା ମୋ ପାଇଁ ହେଉ। ”</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 ପରେ ଆସୁଥିବା ବ୍ୟକ୍ତିଙ୍କୁ ପ୍ରସ୍ତୁତ କରିବାକୁ ମୁଁ ଏଠାରେ ଅଛି!'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ବାପ୍ତିଜକ ଯୋହନ ଯୀଶୁଙ୍କ ପଥ ପ୍ରସ୍ତୁତ କରୁଥିଲେ।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ବାପ୍ତିଜକ ଯୋହନଙ୍କ ଦ୍ୱାରା ଯୀଶୁ ମଧ୍ୟ ବାପ୍ତିଜିତ ହେଲେ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“ଦେଖ! God ଶ୍ବରଙ୍କ ମେଷଶାବକ, ଯିଏ ଜଗତର ପାପ ଦୂର କରନ୍ତି! ” ବାପ୍ତିଜକ ଯୋହନ ଯୀଶୁଙ୍କୁ ଉଚ୍ଚ ସ୍ୱରରେ ପରିଚିତ କରାଇଲେ |</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ଯୋହନଙ୍କ ଦ୍ୱାରା ଯୀଶୁ ବାପ୍ତିଜିତ ହେଲେ, ସ୍ୱର୍ଗରୁ ଏକ ସ୍ୱର ଆସିଲା ଯେ ପବିତ୍ର ଆତ୍ମା କପୋତ ପରି ତାଙ୍କ ଉପରେ ଅବତରଣ କଲେ: “ତୁମେ ମୋର ପୁତ୍ର, ଯାହାକୁ ମୁଁ ଭଲ ପାଏ; ମୁଁ ତୁମ ସହିତ ବହୁତ ଖୁସି।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ବାପ୍ତିଜକ ଯୋହନ ନିଜକୁ ଉନ୍ନତ କଲେ ନାହିଁ।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 ନିଜ ଜୀବନକୁ ଯୀଶୁଙ୍କୁ ସମ୍ପୂର୍ଣ୍ଣ ରୂପେ ପରିଚିତ କରାଇବା ପାଇଁ ଉତ୍ସର୍ଗ କରିଥିଲେ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ମୁଁ କାହା ପାଇଁ ବଞ୍ଚୁଛି?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ବାପ୍ତିଜକ ଯୋହନଙ୍କ ପରି, ଆମେ ମଧ୍ୟ ଏପରି ଜୀବନଯାପନ କରିବା ଉଚିତ ଯାହା ମୋତେ ଗର୍ବ କରିବା ଏବଂ ଉଚ୍ଚ କରିବା ପରିବର୍ତ୍ତେ ଯୀଶୁଙ୍କୁ ଉନ୍ନତ ଏବଂ ପରିଚିତ କରାଏ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God ଶ୍ବରଙ୍କ ଏକମାତ୍ର ପୁତ୍ର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ଯେତେବେଳେ ଯୀଶୁ ବାପ୍ତିଜିତ ହେଲେ ସ୍ୱର୍ଗରୁ କ’ଣ ଓହ୍ଲାଇଲା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ଓଂ </a:t>
            </a:r>
            <a:r xmlns:a="http://schemas.openxmlformats.org/drawingml/2006/main">
              <a:rPr altLang="ko-KR" lang="or" sz="2800">
                <a:solidFill>
                  <a:schemeClr val="tx1">
                    <a:lumMod val="65000"/>
                    <a:lumOff val="35000"/>
                  </a:schemeClr>
                </a:solidFill>
              </a:rPr>
              <a:t>କାଉ</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ପବିତ୍ର </a:t>
            </a:r>
            <a:r xmlns:a="http://schemas.openxmlformats.org/drawingml/2006/main">
              <a:rPr altLang="ko-KR" lang="or" sz="2800">
                <a:solidFill>
                  <a:schemeClr val="tx1">
                    <a:lumMod val="65000"/>
                    <a:lumOff val="35000"/>
                  </a:schemeClr>
                </a:solidFill>
              </a:rPr>
              <a:t>ଆତ୍ମା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ଓଟପକ୍ଷୀ </a:t>
            </a:r>
            <a:r xmlns:a="http://schemas.openxmlformats.org/drawingml/2006/main">
              <a:rPr altLang="ko-KR" lang="o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Ar </a:t>
            </a:r>
            <a:r xmlns:a="http://schemas.openxmlformats.org/drawingml/2006/main">
              <a:rPr altLang="ko-KR" lang="or" sz="2800">
                <a:solidFill>
                  <a:schemeClr val="tx1">
                    <a:lumMod val="65000"/>
                    <a:lumOff val="35000"/>
                  </a:schemeClr>
                </a:solidFill>
              </a:rPr>
              <a:t>ଚାରା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ପବିତ୍ର </a:t>
            </a:r>
            <a:r xmlns:a="http://schemas.openxmlformats.org/drawingml/2006/main">
              <a:rPr altLang="ko-KR" lang="or" sz="2800">
                <a:solidFill>
                  <a:srgbClr val="ff0000"/>
                </a:solidFill>
              </a:rPr>
              <a:t>ଆତ୍ମା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"ମରୁଭୂମିରେ ଡାକିବାର ଏକ ସ୍ୱର, 'ପ୍ରଭୁଙ୍କ ପାଇଁ ପଥ ପ୍ରସ୍ତୁତ କର, ତାଙ୍କ ପାଇଁ ସିଧା ରାସ୍ତା ତିଆରି କର।'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r" sz="3600">
                <a:solidFill>
                  <a:schemeClr val="tx1">
                    <a:lumMod val="65000"/>
                    <a:lumOff val="35000"/>
                  </a:schemeClr>
                </a:solidFill>
              </a:rPr>
              <a:t>4. ତେଣୁ ଯୋହନ ଆସି ମରୁଭୂମିରେ ବାପ୍ତିଜିତ ହେଲେ ଏବଂ ପାପ କ୍ଷମା ପାଇଁ ଅନୁତାପର ବାପ୍ତିସ୍ମ ପ୍ରଚାର କଲେ |</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51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ଶୟତାନ ଦ୍ୱାରା ପରୀକ୍ଷିତ ହୋଇଥିଲେ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ତାହାଙ୍କୁ କହିଲେ, "ଶୟତାନ, ମୋ'ଠାରୁ ଦୂରରେ ରୁହ।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ଚାଳିଶ ଦିନ ଉପବାସ କରି ପ୍ରାର୍ଥନା କରିବା ପରେ ଶୟତାନ ଯୀଶୁଙ୍କୁ ପରୀକ୍ଷା କଲା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or" altLang="ko-KR" sz="2500" dirty="0">
                <a:solidFill>
                  <a:schemeClr val="tx1">
                    <a:lumMod val="65000"/>
                    <a:lumOff val="35000"/>
                  </a:schemeClr>
                </a:solidFill>
              </a:rPr>
              <a:t>ତେଣୁ, ସେ କୁମାରୀ ହୋଇଥିଲେ ମଧ୍ୟ ସେ ଗର୍ଭବତୀ ହୋଇଥିଲେ | ଏହି ଶିଶୁର ନାମ ହେଉଛି ଯୀଶୁ | ସେ God ଶ୍ବରଙ୍କ ପୁତ୍ର ଯିଏ ଭବିଷ୍ୟତରେ ସମସ୍ତ ଲୋକଙ୍କୁ ସେମାନଙ୍କର ପାପରୁ ରକ୍ଷା କରିବେ |</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"ଆପଣଙ୍କୁ ଭୋକ କରୁଛିକି? ଏହି ପଥର ସହିତ ଚାଉଳ କେକ୍ ପ୍ରସ୍ତୁତ କରି ଏହାକୁ ଖାଅ! ” ଶୟତାନ ପ୍ରଥମ ପରୀକ୍ଷା କଲା | କିନ୍ତୁ ଯୀଶୁ God ଶ୍ବରଙ୍କ ବାକ୍ୟ ଦ୍ୱାରା ପରୀକ୍ଷାକୁ ପରାସ୍ତ କଲେ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“ତା’ପରେ ଏଠାରୁ ଡେଇଁପଡ! ଯଦି ତୁମ୍ଭେ ପରମେଶ୍ୱରଙ୍କ ପୁତ୍ର, ତେବେ ତୁମ୍ଭେ ମରିବ ନାହିଁ। ” ଶୟତାନ ଯୀଶୁଙ୍କୁ ଦ୍ୱିତୀୟ ଥର ମନ୍ଦିରର ଶୀର୍ଷରେ ପରୀକ୍ଷା କଲା।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ସମୟରେ, ସେ ଯୀଶୁଙ୍କୁ ଏକ ଉଚ୍ଚ ପର୍ବତକୁ ନେଇ ଯୀଶୁଙ୍କୁ ଜଗତର ସମସ୍ତ ରାଜ୍ୟ ଦେଖାଇଲେ ଏବଂ କହିଲେ, “ଯଦି ତୁମେ ମୋତେ ପ୍ରଣାମ କର, ମୁଁ ତୁମକୁ ଏସବୁ ଦେବି!” କିନ୍ତୁ Jesus ଶ୍ବରଙ୍କ ବାକ୍ୟ ସହିତ ଯୀଶୁ ତୃତୀୟ ପରୀକ୍ଷାକୁ ପ୍ରତ୍ୟାଖ୍ୟାନ କଲେ |</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ଶେଷରେ, ଯୀଶୁ ଶୟତାନର ସମସ୍ତ ପ୍ରଲୋଭନକୁ ପରାସ୍ତ କଲେ | Jesus ଶ୍ବର ଯୀଶୁଙ୍କ ଉପରେ ସନ୍ତୁଷ୍ଟ ହେଲେ ଯିଏ ସମସ୍ତ ପ୍ରଲୋଭନକୁ ଦୂର କରିଥିଲେ |</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ପରମେଶ୍ୱରଙ୍କ ପୁତ୍ର 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ଆମ ପରି ସେ ମଧ୍ୟ ଶୟତାନ ଦ୍ୱାରା ପ୍ରଲୋଭିତ ହୋଇଥିଲେ।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God's ଶ୍ବରଙ୍କ ବାକ୍ୟ ସହିତ, ଯୀଶୁ ଶୟତାନର ପ୍ରଲୋଭନକୁ ପରାସ୍ତ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ଶୟତାନ ତଥାପି ଆମକୁ ପରୀକ୍ଷା କରେ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ତଥାପି, ଯୀଶୁଙ୍କ ପରି, ଆମେ God ଶ୍ବରଙ୍କ ବାକ୍ୟ ଦ୍ୱାରା ଶୟତାନର ପ୍ରଲୋଭନକୁ ଦୂର କରିପାରିବା |</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ଆମେ ସମ୍ମୁଖୀନ ହେଉଥିବା ପ୍ରଲୋଭନକୁ ଦୂର କରିବା ପାଇଁ ଯୀଶୁ ଆମର ସାହାଯ୍ୟକାରୀ | ଏବଂ ସେ ହେଉଛନ୍ତି ଯିଏ ଆମେ ସମ୍ମୁଖୀନ ହେଉଥିବା ସମସ୍ତ ଆହ୍ .ାନକୁ ବୁ understand ନ୍ତି ଏବଂ ସେମାନଙ୍କୁ ଦୂର କରିବାରେ ସାହାଯ୍ୟ କରନ୍ତି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ଶୟତାନ ଯୀଶୁଙ୍କୁ କେତେ ପରୀକ୍ଷା ଦେଲା?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ଗୋଟିଏ</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ଦୁଇଟି</a:t>
            </a:r>
            <a:r xmlns:a="http://schemas.openxmlformats.org/drawingml/2006/main">
              <a:rPr altLang="en-US" lang="o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ତିନି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ଚାରି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ତିନି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ତାହାଙ୍କୁ କହିଲେ, "ଶୟତାନ, ମୋ'ଠାରୁ ଦୂରରେ ରୁହ।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52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ଜଳ</a:t>
            </a:r>
            <a:r xmlns:a="http://schemas.openxmlformats.org/drawingml/2006/main">
              <a:rPr lang="or" altLang="en-US" sz="4400"/>
              <a:t> </a:t>
            </a:r>
            <a:r xmlns:a="http://schemas.openxmlformats.org/drawingml/2006/main">
              <a:rPr lang="or" altLang="ko-KR" sz="4400"/>
              <a:t>ମଦରେ ପରିଣତ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ଏହା, ତାଙ୍କର ପ୍ରଥମ ଚମତ୍କାର ଚିହ୍ନ, ଯୀଶୁ ଗାଲିଲୀର କାନାରେ ପ୍ରଦର୍ଶନ କରିଥିଲେ | ଏହିପରି ଭାବରେ ସେ ତାଙ୍କର ଗ glory ରବ ପ୍ରକାଶ କଲେ ଏବଂ ଶିଷ୍ୟମାନେ ତାହାଙ୍କଠାରେ ବିଶ୍ୱାସ କଲେ।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ମରିୟମ ଏକ ବିବାହିତ ନଥିଲେ ମଧ୍ୟ ଏକ ସନ୍ତାନ ପାଇବାକୁ ଭୟ କରୁଥିଲେ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ତଥାପି, ସେ ବିଶ୍ୱାସ ଦ୍ୱାରା God ଶ୍ବରଙ୍କ ବାକ୍ୟ ଗ୍ରହଣ କଲେ ଏବଂ ପାଳନ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ଯେତେବେଳେ ଆମେ God's ଶ୍ବରଙ୍କ ବାକ୍ୟକୁ ବିଶ୍ believe ାସ କରୁ ଏବଂ ପାଳନ କରୁ, ସେତେବେଳେ ଆମେ ଭୟଭୀତ ହୋଇପାରିବା | କିନ୍ତୁ ମରିୟମଙ୍କ ସ୍ ession ୀକାର ପରି, ଆମକୁ ସ୍ୱୀକାର କରିବାକୁ ହେବ ଯେ “ତୁମେ ଯେପରି କହିଥିଲ ତାହା ମୋ ପାଇଁ ହେଉ।”</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ଗାଲିଲୀର କାନା ଠାରେ ଏକ ବିବାହ ହୋଇଥିଲା | ଯୀଶୁ ଏବଂ ତାଙ୍କ ଶିଷ୍ୟମାନଙ୍କୁ ମଧ୍ୟ ବିବାହ ନିମନ୍ତ୍ରଣ କରାଯାଇଥିଲା।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ସେଠାରେ ଏକ ସମସ୍ୟା ଥିଲା | ମଦ ସରିଗଲା | ଦ୍ରାକ୍ଷାରସ ବିନା, ତୁମେ ଭୋଜି କରିପାରିବ ନାହିଁ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ଘରର ସେବକମାନଙ୍କୁ ପାତ୍ରରେ ପାଣି pour ାଳିଲେ। ସେବକମାନେ ଯାହା ପଚାରିଲେ ତାହା କଲେ।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ପରେ, ପାତ୍ରରେ ଥିବା ପାଣି ସ୍ୱାଦ ପାଇଁ ନିଆଗଲା | ପାତ୍ରରେ ଥିବା ପାଣି ଅତ୍ୟନ୍ତ ସ୍ୱାଦିଷ୍ଟ ଦ୍ରାକ୍ଷାରସରେ ପରିଣତ ହେଲା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ଅତିଥିମାନେ ମଦର ସ୍ୱାଦ ଚାଖିଲେ ଏବଂ ଆଶ୍ଚର୍ଯ୍ୟ ହେଲେ | ସେମାନଙ୍କୁ ପ୍ରଥମ ଥର ଅପେକ୍ଷା ଅଧିକ ସୁସ୍ବାଦୁ ଦ୍ରାକ୍ଷାରସ ପରିବେଷଣ କରାଯାଇଥିଲା, ଏବଂ ଯୀଶୁଙ୍କ ଚମତ୍କାର ଯୋଗୁଁ ଏହି ପର୍ବ ଅଧିକ ରୋମାଞ୍ଚକର ହୋଇପାରେ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ଯୀଶୁଙ୍କ ସମୟରେ, ଦ୍ରାକ୍ଷାରସ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ଭୋଜିରେ ସଂପୂର୍ଣ୍ଣ ଅପରିହାର୍ଯ୍ୟ ଥିଲା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 ଦ୍ରାକ୍ଷାରସରେ ଜଳ ତିଆରି କଲେ ଏବଂ ପର୍ବ ପାଇଁ ଯାହା ଆବଶ୍ୟକ କରନ୍ତି ତାହା ପ୍ରଦାନ କଲେ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ପାଇଁ, ଯୀଶୁ ଏକ ଅପରିହାର୍ଯ୍ୟ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ଭୋଜିରେ ଦ୍ରାକ୍ଷାରସ ପରି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ଆମକୁ ଯୀଶୁଙ୍କ ଅନୁଗ୍ରହ ମନେ ରଖିବା ଉଚିତ୍ ଯିଏ ନିଜକୁ ଆମକୁ ଦେଇଛନ୍ତି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a:t>
            </a:r>
            <a:r xmlns:a="http://schemas.openxmlformats.org/drawingml/2006/main">
              <a:rPr altLang="en-US" lang="o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କିଏ</a:t>
            </a:r>
            <a:r xmlns:a="http://schemas.openxmlformats.org/drawingml/2006/main">
              <a:rPr altLang="en-US" lang="or" sz="3200"/>
              <a:t> </a:t>
            </a:r>
            <a:r xmlns:a="http://schemas.openxmlformats.org/drawingml/2006/main">
              <a:rPr altLang="ko-KR" lang="or" sz="3200"/>
              <a:t>ହେଉଛି</a:t>
            </a:r>
            <a:r xmlns:a="http://schemas.openxmlformats.org/drawingml/2006/main">
              <a:rPr altLang="en-US" lang="or" sz="3200"/>
              <a:t> </a:t>
            </a:r>
            <a:r xmlns:a="http://schemas.openxmlformats.org/drawingml/2006/main">
              <a:rPr altLang="ko-KR" lang="or" sz="3200"/>
              <a:t>ଯୀଶୁ?</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ଭୋଜିର ଦ୍ରାକ୍ଷାରସ ପରି ଯୀଶୁ ଆମର ଆନନ୍ଦ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କ’ଣ ପାଣିରେ ପରିଣତ କଲେ?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କ୍ଷୀର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କମଳା ରସ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ରୁଟି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ମଦ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ମଦ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ଏହା, ତାଙ୍କର ପ୍ରଥମ ଚମତ୍କାର ଚିହ୍ନ, ଯୀଶୁ ଗାଲିଲୀର କାନାରେ ପ୍ରଦର୍ଶନ କରିଥିଲେ | ଏହିପରି ଭାବରେ ସେ ତାଙ୍କର ଗ glory ରବ ପ୍ରକାଶ କଲେ ଏବଂ ଶିଷ୍ୟମାନେ ତାହାଙ୍କଠାରେ ବିଶ୍ୱାସ କଲେ।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53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ରାତିରେ ନିକୋଡିମ ଯୀଶୁଙ୍କ ନିକଟକୁ ଆସିଲେ।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or" sz="3200">
                <a:solidFill>
                  <a:srgbClr val="FF0000"/>
                </a:solidFill>
              </a:rPr>
              <a:t>ଯୀଶୁ କିଏ?</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or" sz="3600">
                <a:solidFill>
                  <a:srgbClr val="0070C0"/>
                </a:solidFill>
              </a:rPr>
              <a:t>ଯୀଶୁ ହେଉଛନ୍ତି ..</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or" sz="3600">
                <a:solidFill>
                  <a:schemeClr val="tx1">
                    <a:lumMod val="65000"/>
                    <a:lumOff val="35000"/>
                  </a:schemeClr>
                </a:solidFill>
              </a:rPr>
              <a:t>ଯୀଶୁ ଆମର ତ୍ରାଣକର୍ତ୍ତା ଭାବରେ ପୃଥିବୀକୁ ଆସିଥିଲେ |</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ଉତ୍ତର ଦେଲେ, ମୁଁ ତୁମ୍ଭକୁ ସତ୍ୟ କହୁଛି, ଯଦି ସେ ଜଳ ଓ ଆତ୍ମା ଦ୍ୱାରା ଜନ୍ମ ନ ହୁଅନ୍ତି, ତେବେ କେହି God ଶ୍ବରଙ୍କ ରାଜ୍ୟରେ ପ୍ରବେଶ କରିପାରିବେ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 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ନିକୋଡିମ ନାମକ ଜଣେ ବ୍ୟକ୍ତି ଥିଲେ ଯିଏ ଇସ୍ରାଏଲର ଶିକ୍ଷକ ଥିଲେ।</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ସେ</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ଆସିଲା</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ଯୀଶୁ</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ପଚାର |</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at</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ରାତି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 କିପରି God ଶ୍ବରଙ୍କ ରାଜ୍ୟରେ ପ୍ରବେଶ କରିପାରିବି?</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r" altLang="ko-KR" sz="2800">
                <a:solidFill>
                  <a:schemeClr val="tx1">
                    <a:lumMod val="65000"/>
                    <a:lumOff val="35000"/>
                  </a:schemeClr>
                </a:solidFill>
              </a:rPr>
              <a:t>"ଯଦି ତୁମେ ପୁନର୍ବାର ଜନ୍ମ ନ ହୁଅ, ତେବେ ତୁମେ God ଶ୍ବରଙ୍କ ରାଜ୍ୟରେ ପ୍ରବେଶ କରିପାରିବ ନାହିଁ।" ଯୀଶୁ ଉତ୍ତର ଦେଲେ।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 ବୁ understand ିପାରିଲେ ନାହିଁ ଯେ ତାଙ୍କୁ ପୁନର୍ବାର ଜନ୍ମ ହେବାକୁ ପଡିବ | “ମୁଁ ପୁନର୍ବାର ମା’ର ଗର୍ଭକୁ ଯାଇ ପୁଣି ବାହାରକୁ ଆସିବି 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or" altLang="ko-KR" sz="2600">
                <a:solidFill>
                  <a:schemeClr val="tx1">
                    <a:lumMod val="65000"/>
                    <a:lumOff val="35000"/>
                  </a:schemeClr>
                </a:solidFill>
              </a:rPr>
              <a:t>“ଆତ୍ମା ଶରୀର ନୁହେଁ, ପୁନର୍ବାର ଜନ୍ମ ହେବା ଆବଶ୍ୟକ। ମନୁଷ୍ୟ ଜଳ ଓ ପବିତ୍ର ଆତ୍ମା ଦ୍ୱାରା ପୁନର୍ବାର ଜନ୍ମ ହୋଇପାରେ। ” ଯୀଶୁ ଉତ୍ତର ଦେଲେ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ତୁମେ ନିଶ୍ଚୟ ମୋ ଉପରେ ବିଶ୍ୱାସ କରି ଉଦ୍ଧାର ପାଇବ। ” ଯୀଶୁ ନିକୋଡିମଙ୍କୁ ପୁନର୍ବାର ଜନ୍ମ ହେବାର ରହସ୍ୟ କହିଥିଲେ।</a:t>
            </a:r>
            <a:r xmlns:a="http://schemas.openxmlformats.org/drawingml/2006/main">
              <a:rPr lang="o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ଶିକ୍ଷା</a:t>
            </a:r>
            <a:r xmlns:a="http://schemas.openxmlformats.org/drawingml/2006/main">
              <a:rPr altLang="en-US" lang="o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ଯଦି ତୁମେ ଯୀଶୁଙ୍କଠାରେ ବିଶ୍ୱାସ କର,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ତୁମ୍ଭର ଆତ୍ମା ପୁନର୍ବାର ଜନ୍ମ ହେବ।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ଯେଉଁମାନେ ଯୀଶୁଙ୍କୁ ବିଶ୍ believe ାସ କରନ୍ତି ସେମାନେ ପୁନର୍ବାର ଜନ୍ମ ହୁଅନ୍ତି ଏବଂ ତୁମେ ହୋଇଯିବ |</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ପାପକୁ ଘୃଣା କରିବା ଏବଂ God ଶ୍ବରଙ୍କୁ ପ୍ରେମ କରିବା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ଆପଣ ପୁନର୍ବାର ଜନ୍ମ ହୋଇଛନ୍ତି 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ଯୀଶୁଙ୍କଠାରେ ବିଶ୍ୱାସ କରୁ ଏବଂ ପୁନର୍ବାର ଜନ୍ମ ହୋଇଥାଉ | ତେଣୁ, ଆମକୁ ମନେ ରଖିବାକୁ ହେବ ଯେ ଆମେ ଦୁନିଆରୁ ଭିନ୍ନ ଲୋକ ଅଟୁ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a:t>
            </a:r>
            <a:r xmlns:a="http://schemas.openxmlformats.org/drawingml/2006/main">
              <a:rPr altLang="en-US" lang="or" sz="3600">
                <a:solidFill>
                  <a:schemeClr val="tx1">
                    <a:lumMod val="65000"/>
                    <a:lumOff val="35000"/>
                  </a:schemeClr>
                </a:solidFill>
              </a:rPr>
              <a:t> </a:t>
            </a:r>
            <a:r xmlns:a="http://schemas.openxmlformats.org/drawingml/2006/main">
              <a:rPr altLang="ko-KR" lang="or" sz="3600">
                <a:solidFill>
                  <a:schemeClr val="tx1">
                    <a:lumMod val="65000"/>
                    <a:lumOff val="35000"/>
                  </a:schemeClr>
                </a:solidFill>
              </a:rPr>
              <a:t>ଯେଉଁମାନେ ତାଙ୍କଠାରେ ବିଶ୍ୱାସ କରନ୍ତି ସେମାନଙ୍କୁ ଧାର୍ମିକ କରନ୍ତି ଏବଂ ପୁନର୍ବାର ଜନ୍ମ ହୁଅନ୍ତି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ଆମକୁ ପୁନର୍ବାର ଜନ୍ମ କଣ କରେ?</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ଜଳ </a:t>
            </a:r>
            <a:r xmlns:a="http://schemas.openxmlformats.org/drawingml/2006/main">
              <a:rPr altLang="ko-KR" lang="or" sz="2800">
                <a:solidFill>
                  <a:schemeClr val="tx1">
                    <a:lumMod val="65000"/>
                    <a:lumOff val="35000"/>
                  </a:schemeClr>
                </a:solidFill>
              </a:rPr>
              <a:t>ଏବଂ ଆତ୍ମା ସହିତ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ତେଲ </a:t>
            </a:r>
            <a:r xmlns:a="http://schemas.openxmlformats.org/drawingml/2006/main">
              <a:rPr altLang="ko-KR" lang="or" sz="2800">
                <a:solidFill>
                  <a:schemeClr val="tx1">
                    <a:lumMod val="65000"/>
                    <a:lumOff val="35000"/>
                  </a:schemeClr>
                </a:solidFill>
              </a:rPr>
              <a:t>ଏବଂ ଅଗ୍ନି ସହିତ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T </a:t>
            </a:r>
            <a:r xmlns:a="http://schemas.openxmlformats.org/drawingml/2006/main">
              <a:rPr altLang="ko-KR" lang="or" sz="2800">
                <a:solidFill>
                  <a:schemeClr val="tx1">
                    <a:lumMod val="65000"/>
                    <a:lumOff val="35000"/>
                  </a:schemeClr>
                </a:solidFill>
              </a:rPr>
              <a:t>ଲୁହ ଏବଂ ଗୀତ ସହିତ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Prayer </a:t>
            </a:r>
            <a:r xmlns:a="http://schemas.openxmlformats.org/drawingml/2006/main">
              <a:rPr altLang="ko-KR" lang="or" sz="2800">
                <a:solidFill>
                  <a:schemeClr val="tx1">
                    <a:lumMod val="65000"/>
                    <a:lumOff val="35000"/>
                  </a:schemeClr>
                </a:solidFill>
              </a:rPr>
              <a:t>ପ୍ରାର୍ଥନା ଏବଂ ଉପାସନା ସହିତ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ଜଳ </a:t>
            </a:r>
            <a:r xmlns:a="http://schemas.openxmlformats.org/drawingml/2006/main">
              <a:rPr altLang="ko-KR" lang="or" sz="2800">
                <a:solidFill>
                  <a:srgbClr val="ff0000"/>
                </a:solidFill>
              </a:rPr>
              <a:t>ଏବଂ ଆତ୍ମା ସହିତ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ଉତ୍ତର ଦେଲେ, ମୁଁ ତୁମ୍ଭକୁ ସତ୍ୟ କହୁଛି, ଯଦି ସେ ଜଳ ଓ ଆତ୍ମା ଦ୍ୱାରା ଜନ୍ମ ନ ହୁଅନ୍ତି, ତେବେ କେହି God ଶ୍ବରଙ୍କ ରାଜ୍ୟରେ ପ୍ରବେଶ କରିପାରିବେ ନାହିଁ।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 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